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5"/>
  </p:handoutMasterIdLst>
  <p:sldIdLst>
    <p:sldId id="401" r:id="rId5"/>
    <p:sldId id="404" r:id="rId6"/>
    <p:sldId id="405" r:id="rId7"/>
    <p:sldId id="408" r:id="rId8"/>
    <p:sldId id="410" r:id="rId9"/>
    <p:sldId id="302" r:id="rId10"/>
    <p:sldId id="411" r:id="rId11"/>
    <p:sldId id="403" r:id="rId12"/>
    <p:sldId id="412" r:id="rId13"/>
    <p:sldId id="413" r:id="rId14"/>
  </p:sldIdLst>
  <p:sldSz cx="10058400" cy="7772400"/>
  <p:notesSz cx="7099300" cy="10234613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74" autoAdjust="0"/>
    <p:restoredTop sz="94699" autoAdjust="0"/>
  </p:normalViewPr>
  <p:slideViewPr>
    <p:cSldViewPr snapToGrid="0">
      <p:cViewPr>
        <p:scale>
          <a:sx n="100" d="100"/>
          <a:sy n="100" d="100"/>
        </p:scale>
        <p:origin x="-1578" y="-18"/>
      </p:cViewPr>
      <p:guideLst>
        <p:guide orient="horz" pos="4326"/>
        <p:guide orient="horz" pos="2306"/>
        <p:guide orient="horz" pos="849"/>
        <p:guide orient="horz" pos="1244"/>
        <p:guide orient="horz" pos="2224"/>
        <p:guide orient="horz" pos="3415"/>
        <p:guide orient="horz" pos="2454"/>
        <p:guide pos="3164"/>
        <p:guide pos="6066"/>
        <p:guide pos="1455"/>
        <p:guide pos="2357"/>
        <p:guide pos="4438"/>
        <p:guide pos="5763"/>
        <p:guide pos="1666"/>
        <p:guide pos="121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5" d="100"/>
          <a:sy n="95" d="100"/>
        </p:scale>
        <p:origin x="-3582" y="-102"/>
      </p:cViewPr>
      <p:guideLst>
        <p:guide orient="horz" pos="3224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7006" cy="512081"/>
          </a:xfrm>
          <a:prstGeom prst="rect">
            <a:avLst/>
          </a:prstGeom>
        </p:spPr>
        <p:txBody>
          <a:bodyPr vert="horz" lIns="97177" tIns="48588" rIns="97177" bIns="4858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687" y="0"/>
            <a:ext cx="3077006" cy="512081"/>
          </a:xfrm>
          <a:prstGeom prst="rect">
            <a:avLst/>
          </a:prstGeom>
        </p:spPr>
        <p:txBody>
          <a:bodyPr vert="horz" lIns="97177" tIns="48588" rIns="97177" bIns="48588" rtlCol="0"/>
          <a:lstStyle>
            <a:lvl1pPr algn="r">
              <a:defRPr sz="1300"/>
            </a:lvl1pPr>
          </a:lstStyle>
          <a:p>
            <a:fld id="{2E93F985-A6A6-49AC-A99C-AEF53A5E5636}" type="datetimeFigureOut">
              <a:rPr lang="en-US" smtClean="0"/>
              <a:pPr/>
              <a:t>4/28/2011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720785"/>
            <a:ext cx="3077006" cy="512081"/>
          </a:xfrm>
          <a:prstGeom prst="rect">
            <a:avLst/>
          </a:prstGeom>
        </p:spPr>
        <p:txBody>
          <a:bodyPr vert="horz" lIns="97177" tIns="48588" rIns="97177" bIns="4858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687" y="9720785"/>
            <a:ext cx="3077006" cy="512081"/>
          </a:xfrm>
          <a:prstGeom prst="rect">
            <a:avLst/>
          </a:prstGeom>
        </p:spPr>
        <p:txBody>
          <a:bodyPr vert="horz" lIns="97177" tIns="48588" rIns="97177" bIns="48588" rtlCol="0" anchor="b"/>
          <a:lstStyle>
            <a:lvl1pPr algn="r">
              <a:defRPr sz="1300"/>
            </a:lvl1pPr>
          </a:lstStyle>
          <a:p>
            <a:fld id="{7D74CFC8-9AA5-4623-91E3-45812639DA5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2 buckets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5544730" y="2288829"/>
            <a:ext cx="3429000" cy="2811311"/>
          </a:xfrm>
          <a:noFill/>
          <a:ln/>
          <a:effectLst/>
        </p:spPr>
        <p:txBody>
          <a:bodyPr>
            <a:spAutoFit/>
          </a:bodyPr>
          <a:lstStyle>
            <a:lvl1pPr>
              <a:spcBef>
                <a:spcPts val="0"/>
              </a:spcBef>
              <a:spcAft>
                <a:spcPts val="200"/>
              </a:spcAft>
              <a:def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283311" y="2288829"/>
            <a:ext cx="3429000" cy="2811311"/>
          </a:xfrm>
          <a:noFill/>
          <a:ln/>
          <a:effectLst/>
        </p:spPr>
        <p:txBody>
          <a:bodyPr>
            <a:spAutoFit/>
          </a:bodyPr>
          <a:lstStyle>
            <a:lvl1pPr>
              <a:spcBef>
                <a:spcPts val="0"/>
              </a:spcBef>
              <a:spcAft>
                <a:spcPts val="200"/>
              </a:spcAft>
              <a:def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8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920875" y="4747456"/>
            <a:ext cx="3429000" cy="2565089"/>
          </a:xfrm>
        </p:spPr>
        <p:txBody>
          <a:bodyPr>
            <a:spAutoFit/>
          </a:bodyPr>
          <a:lstStyle>
            <a:lvl1pPr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729288" y="4747456"/>
            <a:ext cx="3429000" cy="2565089"/>
          </a:xfrm>
        </p:spPr>
        <p:txBody>
          <a:bodyPr>
            <a:spAutoFit/>
          </a:bodyPr>
          <a:lstStyle>
            <a:lvl1pPr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920875" y="1971355"/>
            <a:ext cx="7237413" cy="2089062"/>
          </a:xfrm>
        </p:spPr>
        <p:txBody>
          <a:bodyPr/>
          <a:lstStyle>
            <a:lvl1pPr>
              <a:spcAft>
                <a:spcPts val="200"/>
              </a:spcAft>
              <a:defRPr sz="2400"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  <a:lvl4pPr>
              <a:spcAft>
                <a:spcPts val="200"/>
              </a:spcAft>
              <a:defRPr/>
            </a:lvl4pPr>
            <a:lvl5pPr>
              <a:spcAft>
                <a:spcPts val="2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895" y="3464652"/>
            <a:ext cx="8873396" cy="518676"/>
          </a:xfrm>
        </p:spPr>
        <p:txBody>
          <a:bodyPr>
            <a:noAutofit/>
          </a:bodyPr>
          <a:lstStyle>
            <a:lvl1pPr>
              <a:lnSpc>
                <a:spcPct val="85000"/>
              </a:lnSpc>
              <a:defRPr sz="36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 + 2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075181"/>
            <a:ext cx="7237413" cy="2191654"/>
          </a:xfrm>
        </p:spPr>
        <p:txBody>
          <a:bodyPr>
            <a:spAutoFit/>
          </a:bodyPr>
          <a:lstStyle>
            <a:lvl1pPr marL="227013" indent="-227013">
              <a:defRPr sz="2400"/>
            </a:lvl1pPr>
            <a:lvl2pPr marL="227013" indent="-227013">
              <a:defRPr sz="2200"/>
            </a:lvl2pPr>
            <a:lvl3pPr marL="227013" indent="-227013">
              <a:defRPr sz="2000"/>
            </a:lvl3pPr>
            <a:lvl4pPr marL="227013" indent="-227013">
              <a:defRPr sz="1800"/>
            </a:lvl4pPr>
            <a:lvl5pPr marL="227013" indent="-22701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8876" y="4492032"/>
            <a:ext cx="2743200" cy="509142"/>
          </a:xfrm>
        </p:spPr>
        <p:txBody>
          <a:bodyPr/>
          <a:lstStyle>
            <a:lvl1pPr marL="0" indent="0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5863716" y="4492032"/>
            <a:ext cx="2743200" cy="509142"/>
          </a:xfrm>
        </p:spPr>
        <p:txBody>
          <a:bodyPr/>
          <a:lstStyle>
            <a:lvl1pPr marL="0" algn="l" defTabSz="1018824" rtl="0" eaLnBrk="1" latinLnBrk="0" hangingPunct="1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algn="l" defTabSz="1018824" rtl="0" eaLnBrk="1" latinLnBrk="0" hangingPunct="1">
              <a:defRPr lang="en-US" sz="20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0" algn="l" defTabSz="1018824" rtl="0" eaLnBrk="1" latinLnBrk="0" hangingPunct="1">
              <a:defRPr lang="en-US" sz="2000" kern="1200" dirty="0" smtClean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</a:lstStyle>
          <a:p>
            <a:pPr lvl="0"/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2558876" y="4879016"/>
            <a:ext cx="2743200" cy="2052129"/>
          </a:xfrm>
        </p:spPr>
        <p:txBody>
          <a:bodyPr>
            <a:spAutoFit/>
          </a:bodyPr>
          <a:lstStyle>
            <a:lvl1pPr marL="117475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1pPr>
            <a:lvl2pPr marL="227013" indent="-109538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2pPr>
            <a:lvl3pPr marL="3444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3pPr>
            <a:lvl4pPr marL="461963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4pPr>
            <a:lvl5pPr marL="6873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5863716" y="4879016"/>
            <a:ext cx="2743200" cy="2052129"/>
          </a:xfrm>
        </p:spPr>
        <p:txBody>
          <a:bodyPr>
            <a:spAutoFit/>
          </a:bodyPr>
          <a:lstStyle>
            <a:lvl1pPr marL="117475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1pPr>
            <a:lvl2pPr marL="227013" indent="-109538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2pPr>
            <a:lvl3pPr marL="3444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3pPr>
            <a:lvl4pPr marL="461963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4pPr>
            <a:lvl5pPr marL="687388" indent="-117475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2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2483374" y="2034039"/>
            <a:ext cx="6602413" cy="44005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491312" y="6593339"/>
            <a:ext cx="6543675" cy="696913"/>
          </a:xfrm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lang="en-US" dirty="0" smtClean="0"/>
              <a:t>Click to add additional 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499249" y="2034039"/>
            <a:ext cx="4260850" cy="5159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Click to edit chart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025650"/>
            <a:ext cx="7237413" cy="2339387"/>
          </a:xfrm>
        </p:spPr>
        <p:txBody>
          <a:bodyPr>
            <a:spAutoFit/>
          </a:bodyPr>
          <a:lstStyle>
            <a:lvl1pPr>
              <a:defRPr sz="24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hoto + 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709434"/>
            <a:ext cx="3305466" cy="7184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defRPr sz="2000"/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920875" y="5567357"/>
            <a:ext cx="3305466" cy="7184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defRPr sz="2000"/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5674317" y="1805856"/>
            <a:ext cx="3483971" cy="252558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5674317" y="4663779"/>
            <a:ext cx="3483971" cy="2525586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920875" y="2025650"/>
            <a:ext cx="2220912" cy="407157"/>
          </a:xfrm>
        </p:spPr>
        <p:txBody>
          <a:bodyPr>
            <a:noAutofit/>
          </a:bodyPr>
          <a:lstStyle>
            <a:lvl1pPr>
              <a:defRPr lang="en-US" sz="24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920875" y="2678179"/>
            <a:ext cx="2760182" cy="841541"/>
          </a:xfrm>
        </p:spPr>
        <p:txBody>
          <a:bodyPr wrap="square">
            <a:spAutoFit/>
          </a:bodyPr>
          <a:lstStyle>
            <a:lvl1pPr marL="0" indent="0">
              <a:defRPr sz="20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4865614" y="2025650"/>
            <a:ext cx="4292673" cy="32258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roduct + Pr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746621" y="3369150"/>
            <a:ext cx="3587882" cy="841541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defRPr sz="2400"/>
            </a:lvl1pPr>
            <a:lvl2pPr marL="0" indent="0"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608579" y="2424418"/>
            <a:ext cx="4566342" cy="3310214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Rend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191033" y="4882843"/>
            <a:ext cx="2220912" cy="402221"/>
          </a:xfrm>
        </p:spPr>
        <p:txBody>
          <a:bodyPr anchor="b" anchorCtr="0">
            <a:noAutofit/>
          </a:bodyPr>
          <a:lstStyle>
            <a:lvl1pPr marL="0" indent="0">
              <a:spcBef>
                <a:spcPts val="1200"/>
              </a:spcBef>
              <a:defRPr lang="en-US" sz="24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707599" y="2033588"/>
            <a:ext cx="5450689" cy="3387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 algn="r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91033" y="5314437"/>
            <a:ext cx="4219866" cy="87804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defRPr sz="20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and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189527" y="1619075"/>
            <a:ext cx="7097348" cy="4278386"/>
          </a:xfrm>
          <a:ln w="3175">
            <a:solidFill>
              <a:schemeClr val="accent5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180933" y="6074081"/>
            <a:ext cx="6912188" cy="360275"/>
          </a:xfrm>
        </p:spPr>
        <p:txBody>
          <a:bodyPr anchor="b" anchorCtr="0">
            <a:noAutofit/>
          </a:bodyPr>
          <a:lstStyle>
            <a:lvl1pPr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180933" y="6463730"/>
            <a:ext cx="6929511" cy="87804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spcAft>
                <a:spcPts val="0"/>
              </a:spcAft>
              <a:defRPr sz="18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Render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43371" y="2541589"/>
            <a:ext cx="2220912" cy="335836"/>
          </a:xfrm>
        </p:spPr>
        <p:txBody>
          <a:bodyPr>
            <a:noAutofit/>
          </a:bodyPr>
          <a:lstStyle>
            <a:lvl1pPr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707599" y="2541588"/>
            <a:ext cx="5450689" cy="3387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Rendering</a:t>
            </a:r>
            <a:endParaRPr lang="en-US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543371" y="3031905"/>
            <a:ext cx="2097451" cy="87804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Aft>
                <a:spcPts val="200"/>
              </a:spcAft>
              <a:defRPr sz="2000"/>
            </a:lvl1pPr>
            <a:lvl2pPr marL="0" indent="0">
              <a:defRPr sz="1200"/>
            </a:lvl2pPr>
            <a:lvl3pPr marL="0" indent="0">
              <a:defRPr sz="1200"/>
            </a:lvl3pPr>
            <a:lvl4pPr marL="0" indent="0">
              <a:defRPr sz="1200"/>
            </a:lvl4pPr>
            <a:lvl5pPr marL="0" indent="0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Photos + Descrip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302928" y="1863190"/>
            <a:ext cx="3235515" cy="22725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003640" y="1863190"/>
            <a:ext cx="3235515" cy="22725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>
          <a:xfrm>
            <a:off x="1302929" y="4706225"/>
            <a:ext cx="3249416" cy="2565089"/>
          </a:xfrm>
          <a:noFill/>
          <a:ln/>
          <a:effectLst/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20"/>
          </p:nvPr>
        </p:nvSpPr>
        <p:spPr>
          <a:xfrm>
            <a:off x="6003641" y="4706225"/>
            <a:ext cx="3249416" cy="2565089"/>
          </a:xfrm>
          <a:noFill/>
          <a:ln/>
          <a:effectLst/>
        </p:spPr>
        <p:txBody>
          <a:bodyPr wrap="square">
            <a:spAutoFit/>
          </a:bodyPr>
          <a:lstStyle>
            <a:lvl1pPr algn="ctr">
              <a:spcBef>
                <a:spcPts val="0"/>
              </a:spcBef>
              <a:def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808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Second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Third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Fourth level</a:t>
            </a:r>
          </a:p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302929" y="4315118"/>
            <a:ext cx="3249416" cy="357552"/>
          </a:xfrm>
        </p:spPr>
        <p:txBody>
          <a:bodyPr>
            <a:noAutofit/>
          </a:bodyPr>
          <a:lstStyle>
            <a:lvl1pPr algn="ctr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6003641" y="4315118"/>
            <a:ext cx="3249416" cy="357552"/>
          </a:xfrm>
        </p:spPr>
        <p:txBody>
          <a:bodyPr>
            <a:noAutofit/>
          </a:bodyPr>
          <a:lstStyle>
            <a:lvl1pPr algn="ctr">
              <a:defRPr lang="en-US" sz="2200" kern="1200" dirty="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1019175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875" y="1746250"/>
            <a:ext cx="7122457" cy="2191654"/>
          </a:xfrm>
          <a:prstGeom prst="rect">
            <a:avLst/>
          </a:prstGeom>
        </p:spPr>
        <p:txBody>
          <a:bodyPr vert="horz" wrap="square" lIns="101882" tIns="50941" rIns="101882" bIns="50941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itle Placeholder 9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2" r:id="rId2"/>
    <p:sldLayoutId id="2147483665" r:id="rId3"/>
    <p:sldLayoutId id="2147483672" r:id="rId4"/>
    <p:sldLayoutId id="2147483670" r:id="rId5"/>
    <p:sldLayoutId id="2147483666" r:id="rId6"/>
    <p:sldLayoutId id="2147483673" r:id="rId7"/>
    <p:sldLayoutId id="2147483667" r:id="rId8"/>
    <p:sldLayoutId id="2147483668" r:id="rId9"/>
    <p:sldLayoutId id="2147483660" r:id="rId10"/>
    <p:sldLayoutId id="2147483661" r:id="rId11"/>
    <p:sldLayoutId id="2147483674" r:id="rId12"/>
    <p:sldLayoutId id="2147483664" r:id="rId13"/>
    <p:sldLayoutId id="2147483669" r:id="rId14"/>
    <p:sldLayoutId id="2147483671" r:id="rId15"/>
  </p:sldLayoutIdLst>
  <p:timing>
    <p:tnLst>
      <p:par>
        <p:cTn id="1" dur="indefinite" restart="never" nodeType="tmRoot"/>
      </p:par>
    </p:tnLst>
  </p:timing>
  <p:txStyles>
    <p:titleStyle>
      <a:lvl1pPr algn="r" defTabSz="1018824" rtl="0" eaLnBrk="1" latinLnBrk="0" hangingPunct="1">
        <a:spcBef>
          <a:spcPct val="0"/>
        </a:spcBef>
        <a:buNone/>
        <a:defRPr kumimoji="0" lang="en-US" sz="2800" b="1" i="0" u="none" strike="noStrike" kern="1200" cap="none" spc="0" normalizeH="0" baseline="0" noProof="0" dirty="0" smtClean="0">
          <a:ln>
            <a:noFill/>
          </a:ln>
          <a:solidFill>
            <a:schemeClr val="accent2"/>
          </a:solidFill>
          <a:effectLst/>
          <a:uLnTx/>
          <a:uFillTx/>
          <a:latin typeface="+mn-lt"/>
          <a:ea typeface="+mn-ea"/>
          <a:cs typeface="+mn-cs"/>
        </a:defRPr>
      </a:lvl1pPr>
    </p:titleStyle>
    <p:bodyStyle>
      <a:lvl1pPr marL="382059" indent="-382059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1963" indent="-234950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87388" indent="-225425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7013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6363" indent="-461963" algn="l" defTabSz="1018824" rtl="0" eaLnBrk="1" latinLnBrk="0" hangingPunct="1">
        <a:lnSpc>
          <a:spcPct val="120000"/>
        </a:lnSpc>
        <a:spcBef>
          <a:spcPts val="0"/>
        </a:spcBef>
        <a:spcAft>
          <a:spcPts val="400"/>
        </a:spcAft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5390" y="3039415"/>
            <a:ext cx="6175723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000" dirty="0" smtClean="0">
                <a:solidFill>
                  <a:schemeClr val="accent1"/>
                </a:solidFill>
                <a:latin typeface="HelveticaNeueLT Pro 35 Th" pitchFamily="34" charset="0"/>
              </a:rPr>
              <a:t>montage </a:t>
            </a:r>
            <a:endParaRPr lang="en-US" sz="7000" dirty="0">
              <a:solidFill>
                <a:schemeClr val="accent1"/>
              </a:solidFill>
              <a:latin typeface="HelveticaNeueLT Pro 35 Th" pitchFamily="34" charset="0"/>
            </a:endParaRPr>
          </a:p>
        </p:txBody>
      </p:sp>
      <p:pic>
        <p:nvPicPr>
          <p:cNvPr id="14" name="Picture 13" descr="Steelcase Classic - PMS 4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027989" y="7087658"/>
            <a:ext cx="1143000" cy="2116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31467" y="4006473"/>
            <a:ext cx="2920991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dirty="0" smtClean="0"/>
              <a:t>for </a:t>
            </a:r>
            <a:r>
              <a:rPr lang="en-US" dirty="0" err="1" smtClean="0"/>
              <a:t>Revit</a:t>
            </a:r>
            <a:r>
              <a:rPr lang="en-US" dirty="0" smtClean="0"/>
              <a:t> Families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pocket doors</a:t>
            </a:r>
            <a:endParaRPr lang="en-US" dirty="0"/>
          </a:p>
        </p:txBody>
      </p:sp>
      <p:sp>
        <p:nvSpPr>
          <p:cNvPr id="12" name="Pfeil nach rechts 17"/>
          <p:cNvSpPr/>
          <p:nvPr/>
        </p:nvSpPr>
        <p:spPr>
          <a:xfrm rot="10800000">
            <a:off x="5574303" y="2546096"/>
            <a:ext cx="629558" cy="1569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8701" y="1729418"/>
            <a:ext cx="4410074" cy="333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6248808" y="2342637"/>
            <a:ext cx="3095217" cy="667263"/>
          </a:xfrm>
        </p:spPr>
        <p:txBody>
          <a:bodyPr/>
          <a:lstStyle/>
          <a:p>
            <a:r>
              <a:rPr lang="de-DE" dirty="0" err="1" smtClean="0"/>
              <a:t>Opening</a:t>
            </a:r>
            <a:r>
              <a:rPr lang="de-DE" dirty="0" smtClean="0"/>
              <a:t> </a:t>
            </a:r>
            <a:r>
              <a:rPr lang="de-DE" dirty="0" err="1" smtClean="0"/>
              <a:t>Percentage</a:t>
            </a:r>
            <a:r>
              <a:rPr lang="de-DE" dirty="0" smtClean="0"/>
              <a:t>: 0</a:t>
            </a:r>
          </a:p>
          <a:p>
            <a:r>
              <a:rPr lang="de-DE" dirty="0" smtClean="0"/>
              <a:t>Pocket Frame </a:t>
            </a:r>
            <a:r>
              <a:rPr lang="de-DE" dirty="0" err="1" smtClean="0"/>
              <a:t>with</a:t>
            </a:r>
            <a:r>
              <a:rPr lang="de-DE" dirty="0" smtClean="0"/>
              <a:t> Glass</a:t>
            </a:r>
            <a:endParaRPr lang="en-US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For Pocket Doors, use the Opening Percentage parameter in Element   Properties to display the door opened or closed. </a:t>
            </a:r>
          </a:p>
          <a:p>
            <a:r>
              <a:rPr lang="en-US" dirty="0" smtClean="0"/>
              <a:t>You can define the Pocket Frame with Glass Tile Packages or with Tiles in Element Properties.</a:t>
            </a:r>
            <a:endParaRPr lang="de-DE" dirty="0"/>
          </a:p>
        </p:txBody>
      </p:sp>
      <p:sp>
        <p:nvSpPr>
          <p:cNvPr id="16" name="Pfeil nach rechts 17"/>
          <p:cNvSpPr/>
          <p:nvPr/>
        </p:nvSpPr>
        <p:spPr>
          <a:xfrm rot="10800000">
            <a:off x="3659778" y="4403471"/>
            <a:ext cx="629558" cy="1569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34283" y="4200012"/>
            <a:ext cx="3095217" cy="667263"/>
          </a:xfrm>
        </p:spPr>
        <p:txBody>
          <a:bodyPr/>
          <a:lstStyle/>
          <a:p>
            <a:r>
              <a:rPr lang="de-DE" dirty="0" err="1" smtClean="0"/>
              <a:t>Opening</a:t>
            </a:r>
            <a:r>
              <a:rPr lang="de-DE" dirty="0" smtClean="0"/>
              <a:t> </a:t>
            </a:r>
            <a:r>
              <a:rPr lang="de-DE" dirty="0" err="1" smtClean="0"/>
              <a:t>Percentage</a:t>
            </a:r>
            <a:r>
              <a:rPr lang="de-DE" dirty="0" smtClean="0"/>
              <a:t>: 50</a:t>
            </a:r>
          </a:p>
          <a:p>
            <a:r>
              <a:rPr lang="de-DE" dirty="0" smtClean="0"/>
              <a:t>Pocket Frame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5513" y="5148263"/>
            <a:ext cx="353377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12854" y="3177472"/>
            <a:ext cx="5001580" cy="313447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DE" sz="2000" dirty="0" err="1" smtClean="0"/>
              <a:t>Each</a:t>
            </a:r>
            <a:r>
              <a:rPr lang="de-DE" sz="2000" dirty="0" smtClean="0"/>
              <a:t> height </a:t>
            </a:r>
            <a:r>
              <a:rPr lang="de-DE" sz="2000" dirty="0"/>
              <a:t>represents 1 </a:t>
            </a:r>
            <a:r>
              <a:rPr lang="de-DE" sz="2000" dirty="0" smtClean="0"/>
              <a:t>family.</a:t>
            </a:r>
            <a:endParaRPr lang="de-DE" sz="2000" dirty="0"/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Each width represents 1 type.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Intention of the families is to create layouts with nested families instead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arranging</a:t>
            </a:r>
            <a:r>
              <a:rPr lang="de-DE" sz="2000" dirty="0" smtClean="0"/>
              <a:t> </a:t>
            </a:r>
            <a:r>
              <a:rPr lang="de-DE" sz="2000" dirty="0" err="1" smtClean="0"/>
              <a:t>frames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tiles</a:t>
            </a:r>
            <a:r>
              <a:rPr lang="de-DE" sz="2000" dirty="0" smtClean="0"/>
              <a:t> </a:t>
            </a:r>
            <a:r>
              <a:rPr lang="de-DE" sz="2000" dirty="0" smtClean="0"/>
              <a:t>individually.</a:t>
            </a:r>
          </a:p>
          <a:p>
            <a:pPr>
              <a:buFont typeface="Arial" pitchFamily="34" charset="0"/>
              <a:buChar char="•"/>
            </a:pPr>
            <a:r>
              <a:rPr lang="de-DE" sz="2000" dirty="0" smtClean="0"/>
              <a:t>Style </a:t>
            </a:r>
            <a:r>
              <a:rPr lang="de-DE" sz="2000" dirty="0"/>
              <a:t>Number only for </a:t>
            </a:r>
            <a:r>
              <a:rPr lang="de-DE" sz="2000" dirty="0" smtClean="0"/>
              <a:t>single                                               items </a:t>
            </a:r>
            <a:r>
              <a:rPr lang="de-DE" sz="2000" dirty="0"/>
              <a:t>available, not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 smtClean="0"/>
              <a:t>tiles</a:t>
            </a:r>
            <a:r>
              <a:rPr lang="de-DE" sz="2000" dirty="0" smtClean="0"/>
              <a:t>.                                       </a:t>
            </a:r>
            <a:endParaRPr lang="de-DE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15050" y="5889522"/>
            <a:ext cx="3714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95925" y="1430997"/>
            <a:ext cx="4562475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09688" y="523875"/>
            <a:ext cx="3801155" cy="2614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dimensions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1129553" y="3122486"/>
            <a:ext cx="3204949" cy="2236794"/>
          </a:xfrm>
        </p:spPr>
        <p:txBody>
          <a:bodyPr/>
          <a:lstStyle/>
          <a:p>
            <a:r>
              <a:rPr lang="de-DE" sz="2200" dirty="0" smtClean="0">
                <a:solidFill>
                  <a:schemeClr val="accent1"/>
                </a:solidFill>
              </a:rPr>
              <a:t>Panel Heights</a:t>
            </a:r>
          </a:p>
          <a:p>
            <a:r>
              <a:rPr lang="de-DE" sz="2000" dirty="0" smtClean="0"/>
              <a:t>38"H 	37.75</a:t>
            </a:r>
          </a:p>
          <a:p>
            <a:r>
              <a:rPr lang="de-DE" sz="2000" dirty="0" smtClean="0"/>
              <a:t>45"H 	44.75</a:t>
            </a:r>
          </a:p>
          <a:p>
            <a:r>
              <a:rPr lang="de-DE" sz="2000" dirty="0" smtClean="0"/>
              <a:t>55"H	55.0625</a:t>
            </a:r>
          </a:p>
          <a:p>
            <a:r>
              <a:rPr lang="de-DE" sz="2000" dirty="0" smtClean="0"/>
              <a:t>65"H	65.375</a:t>
            </a:r>
          </a:p>
          <a:p>
            <a:r>
              <a:rPr lang="de-DE" sz="2000" dirty="0" smtClean="0"/>
              <a:t>86"H	86.00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5253" y="1863470"/>
            <a:ext cx="5135014" cy="498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10"/>
          <p:cNvSpPr txBox="1">
            <a:spLocks/>
          </p:cNvSpPr>
          <p:nvPr/>
        </p:nvSpPr>
        <p:spPr>
          <a:xfrm>
            <a:off x="5192424" y="4266943"/>
            <a:ext cx="3964608" cy="818970"/>
          </a:xfrm>
          <a:prstGeom prst="rect">
            <a:avLst/>
          </a:prstGeom>
        </p:spPr>
        <p:txBody>
          <a:bodyPr vert="horz" wrap="square" lIns="101882" tIns="50941" rIns="101882" bIns="50941" rtlCol="0">
            <a:spAutoFit/>
          </a:bodyPr>
          <a:lstStyle/>
          <a:p>
            <a:pPr marL="382059" marR="0" lvl="0" indent="-382059" defTabSz="1018824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Tile</a:t>
            </a: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Family </a:t>
            </a:r>
          </a:p>
          <a:p>
            <a:pPr marL="382059" marR="0" lvl="0" indent="-382059" algn="l" defTabSz="1018824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(contains all </a:t>
            </a:r>
            <a:r>
              <a:rPr kumimoji="0" lang="de-DE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Tile</a:t>
            </a:r>
            <a:r>
              <a:rPr kumimoji="0" lang="de-D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Arrangements)</a:t>
            </a:r>
            <a:endParaRPr kumimoji="0" lang="de-DE" sz="16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8018" y="2015612"/>
            <a:ext cx="740000" cy="175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341" y="1670412"/>
            <a:ext cx="790000" cy="173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7740" y="2354520"/>
            <a:ext cx="683333" cy="175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9016" y="1613873"/>
            <a:ext cx="653333" cy="179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99032" y="1798842"/>
            <a:ext cx="713333" cy="17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204376" y="2904818"/>
            <a:ext cx="670000" cy="174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5188528" y="4943971"/>
            <a:ext cx="4329112" cy="2944681"/>
          </a:xfrm>
        </p:spPr>
        <p:txBody>
          <a:bodyPr/>
          <a:lstStyle/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20+20+20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40+20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60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40+G20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20+20+G20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  <a:buFont typeface="Arial" pitchFamily="34" charset="0"/>
              <a:buChar char="•"/>
            </a:pPr>
            <a:r>
              <a:rPr lang="en-US" dirty="0" smtClean="0"/>
              <a:t>G20+G20+G20</a:t>
            </a:r>
          </a:p>
          <a:p>
            <a:pPr marL="384048" indent="-384048">
              <a:lnSpc>
                <a:spcPct val="120000"/>
              </a:lnSpc>
              <a:spcAft>
                <a:spcPts val="400"/>
              </a:spcAft>
            </a:pPr>
            <a:r>
              <a:rPr lang="en-US" dirty="0" smtClean="0"/>
              <a:t>	</a:t>
            </a:r>
            <a:r>
              <a:rPr lang="en-US" sz="1400" dirty="0" smtClean="0"/>
              <a:t>(note: ″G ″ stands for Glass Windows)</a:t>
            </a:r>
            <a:endParaRPr lang="en-US" sz="1400" dirty="0"/>
          </a:p>
        </p:txBody>
      </p:sp>
      <p:sp>
        <p:nvSpPr>
          <p:cNvPr id="8" name="Title 8"/>
          <p:cNvSpPr>
            <a:spLocks noGrp="1"/>
          </p:cNvSpPr>
          <p:nvPr>
            <p:ph type="title"/>
          </p:nvPr>
        </p:nvSpPr>
        <p:spPr>
          <a:xfrm>
            <a:off x="1585315" y="852722"/>
            <a:ext cx="7673975" cy="518676"/>
          </a:xfrm>
        </p:spPr>
        <p:txBody>
          <a:bodyPr/>
          <a:lstStyle/>
          <a:p>
            <a:r>
              <a:rPr lang="en-US" dirty="0" smtClean="0"/>
              <a:t>nested families</a:t>
            </a:r>
            <a:endParaRPr lang="en-US" dirty="0"/>
          </a:p>
        </p:txBody>
      </p:sp>
      <p:sp>
        <p:nvSpPr>
          <p:cNvPr id="20" name="Pfeil nach rechts 26"/>
          <p:cNvSpPr/>
          <p:nvPr/>
        </p:nvSpPr>
        <p:spPr>
          <a:xfrm rot="9384683">
            <a:off x="4843239" y="3446140"/>
            <a:ext cx="435044" cy="10848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 nach rechts 29"/>
          <p:cNvSpPr/>
          <p:nvPr/>
        </p:nvSpPr>
        <p:spPr>
          <a:xfrm rot="10044085" flipV="1">
            <a:off x="5735284" y="3755968"/>
            <a:ext cx="1338488" cy="9681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 nach rechts 30"/>
          <p:cNvSpPr/>
          <p:nvPr/>
        </p:nvSpPr>
        <p:spPr>
          <a:xfrm rot="10800000">
            <a:off x="7219969" y="4334719"/>
            <a:ext cx="1635747" cy="10388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itle 4"/>
          <p:cNvSpPr txBox="1">
            <a:spLocks/>
          </p:cNvSpPr>
          <p:nvPr/>
        </p:nvSpPr>
        <p:spPr>
          <a:xfrm>
            <a:off x="2134392" y="1288454"/>
            <a:ext cx="7673975" cy="518676"/>
          </a:xfrm>
          <a:prstGeom prst="rect">
            <a:avLst/>
          </a:prstGeom>
          <a:noFill/>
          <a:ln/>
          <a:effectLst/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r>
              <a:rPr lang="en-US" sz="2800" dirty="0" smtClean="0"/>
              <a:t>Sample: Steelcase - Montage - Frame - 65''H - Enhanced Monolithic - Base Cavity</a:t>
            </a:r>
            <a:endParaRPr lang="de-DE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12114" y="2189224"/>
            <a:ext cx="1320558" cy="3530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Pfeil nach rechts 30"/>
          <p:cNvSpPr/>
          <p:nvPr/>
        </p:nvSpPr>
        <p:spPr>
          <a:xfrm rot="10582066">
            <a:off x="6457969" y="4090304"/>
            <a:ext cx="1635747" cy="10388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Pfeil nach rechts 30"/>
          <p:cNvSpPr/>
          <p:nvPr/>
        </p:nvSpPr>
        <p:spPr>
          <a:xfrm rot="10232390">
            <a:off x="5954757" y="3863140"/>
            <a:ext cx="1635747" cy="10388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Pfeil nach rechts 29"/>
          <p:cNvSpPr/>
          <p:nvPr/>
        </p:nvSpPr>
        <p:spPr>
          <a:xfrm rot="9367385" flipV="1">
            <a:off x="4964652" y="3597814"/>
            <a:ext cx="1338488" cy="96818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0024" y="6152521"/>
            <a:ext cx="36385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junctions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623" y="3181350"/>
            <a:ext cx="4551493" cy="302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12854" y="1691572"/>
            <a:ext cx="5001580" cy="123652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DE" sz="2000" dirty="0" err="1" smtClean="0"/>
              <a:t>Junctions</a:t>
            </a:r>
            <a:r>
              <a:rPr lang="de-DE" sz="2000" dirty="0" smtClean="0"/>
              <a:t> </a:t>
            </a:r>
            <a:r>
              <a:rPr lang="de-DE" sz="2000" dirty="0" err="1" smtClean="0"/>
              <a:t>are</a:t>
            </a:r>
            <a:r>
              <a:rPr lang="de-DE" sz="2000" dirty="0" smtClean="0"/>
              <a:t> </a:t>
            </a:r>
            <a:r>
              <a:rPr lang="de-DE" sz="2000" dirty="0" err="1" smtClean="0"/>
              <a:t>placed</a:t>
            </a:r>
            <a:r>
              <a:rPr lang="de-DE" sz="2000" dirty="0" smtClean="0"/>
              <a:t> </a:t>
            </a:r>
            <a:r>
              <a:rPr lang="de-DE" sz="2000" dirty="0" err="1" smtClean="0"/>
              <a:t>separately</a:t>
            </a:r>
            <a:endParaRPr lang="de-DE" sz="2000" dirty="0" smtClean="0"/>
          </a:p>
          <a:p>
            <a:pPr>
              <a:buFont typeface="Arial" pitchFamily="34" charset="0"/>
              <a:buChar char="•"/>
            </a:pPr>
            <a:r>
              <a:rPr lang="de-DE" sz="2000" dirty="0" err="1" smtClean="0"/>
              <a:t>Junctions</a:t>
            </a:r>
            <a:r>
              <a:rPr lang="de-DE" sz="2000" dirty="0" smtClean="0"/>
              <a:t> </a:t>
            </a:r>
            <a:r>
              <a:rPr lang="de-DE" sz="2000" dirty="0" err="1" smtClean="0"/>
              <a:t>snap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start</a:t>
            </a:r>
            <a:r>
              <a:rPr lang="de-DE" sz="2000" dirty="0" smtClean="0"/>
              <a:t> /end </a:t>
            </a:r>
            <a:r>
              <a:rPr lang="de-DE" sz="2000" dirty="0" err="1" smtClean="0"/>
              <a:t>egdes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panels </a:t>
            </a:r>
            <a:endParaRPr lang="de-DE" sz="2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0238" y="3343275"/>
            <a:ext cx="4142663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implemented tile front / tile back arrangements</a:t>
            </a:r>
            <a:endParaRPr lang="en-US" dirty="0"/>
          </a:p>
        </p:txBody>
      </p:sp>
      <p:sp>
        <p:nvSpPr>
          <p:cNvPr id="37" name="Textfeld 13"/>
          <p:cNvSpPr txBox="1"/>
          <p:nvPr/>
        </p:nvSpPr>
        <p:spPr>
          <a:xfrm>
            <a:off x="2065192" y="1353489"/>
            <a:ext cx="1364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38"H panels</a:t>
            </a:r>
            <a:endParaRPr lang="de-DE" sz="1600" b="1" dirty="0"/>
          </a:p>
        </p:txBody>
      </p:sp>
      <p:sp>
        <p:nvSpPr>
          <p:cNvPr id="26" name="Textfeld 13"/>
          <p:cNvSpPr txBox="1"/>
          <p:nvPr/>
        </p:nvSpPr>
        <p:spPr>
          <a:xfrm>
            <a:off x="2065192" y="2248839"/>
            <a:ext cx="1364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45"H panels</a:t>
            </a:r>
            <a:endParaRPr lang="de-DE" sz="1600" b="1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7876" y="3571875"/>
            <a:ext cx="4045714" cy="99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6926" y="2533651"/>
            <a:ext cx="1409524" cy="80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Textfeld 13"/>
          <p:cNvSpPr txBox="1"/>
          <p:nvPr/>
        </p:nvSpPr>
        <p:spPr>
          <a:xfrm>
            <a:off x="2065192" y="3296589"/>
            <a:ext cx="1364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55"H panels</a:t>
            </a:r>
            <a:endParaRPr lang="de-DE" sz="1600" b="1" dirty="0"/>
          </a:p>
        </p:txBody>
      </p:sp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43113" y="1619249"/>
            <a:ext cx="1421413" cy="666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feld 13"/>
          <p:cNvSpPr txBox="1"/>
          <p:nvPr/>
        </p:nvSpPr>
        <p:spPr>
          <a:xfrm>
            <a:off x="2065192" y="4496739"/>
            <a:ext cx="1364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65"H panels</a:t>
            </a:r>
            <a:endParaRPr lang="de-DE" sz="1600" b="1" dirty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95500" y="4800601"/>
            <a:ext cx="4000000" cy="1081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extfeld 13"/>
          <p:cNvSpPr txBox="1"/>
          <p:nvPr/>
        </p:nvSpPr>
        <p:spPr>
          <a:xfrm>
            <a:off x="2065192" y="5868339"/>
            <a:ext cx="13644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86"H panels</a:t>
            </a:r>
            <a:endParaRPr lang="de-DE" sz="1600" b="1" dirty="0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90738" y="6181725"/>
            <a:ext cx="7533234" cy="1426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Gerade Verbindung mit Pfeil 5"/>
          <p:cNvCxnSpPr/>
          <p:nvPr/>
        </p:nvCxnSpPr>
        <p:spPr>
          <a:xfrm rot="10800000" flipV="1">
            <a:off x="5972506" y="3729248"/>
            <a:ext cx="388723" cy="1943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7"/>
          <p:cNvCxnSpPr/>
          <p:nvPr/>
        </p:nvCxnSpPr>
        <p:spPr>
          <a:xfrm rot="5400000">
            <a:off x="3160887" y="3266862"/>
            <a:ext cx="753672" cy="525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8"/>
          <p:cNvSpPr txBox="1"/>
          <p:nvPr/>
        </p:nvSpPr>
        <p:spPr>
          <a:xfrm>
            <a:off x="3741174" y="2865770"/>
            <a:ext cx="760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40+10</a:t>
            </a:r>
            <a:endParaRPr lang="de-DE" sz="1600" b="1" dirty="0"/>
          </a:p>
        </p:txBody>
      </p:sp>
      <p:cxnSp>
        <p:nvCxnSpPr>
          <p:cNvPr id="19" name="Gerade Verbindung mit Pfeil 10"/>
          <p:cNvCxnSpPr/>
          <p:nvPr/>
        </p:nvCxnSpPr>
        <p:spPr>
          <a:xfrm rot="5400000">
            <a:off x="4976251" y="3520125"/>
            <a:ext cx="477446" cy="295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3"/>
          <p:cNvSpPr txBox="1"/>
          <p:nvPr/>
        </p:nvSpPr>
        <p:spPr>
          <a:xfrm>
            <a:off x="5297946" y="3125139"/>
            <a:ext cx="920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40+G10</a:t>
            </a:r>
            <a:endParaRPr lang="de-DE" sz="1600" b="1" dirty="0"/>
          </a:p>
        </p:txBody>
      </p:sp>
      <p:cxnSp>
        <p:nvCxnSpPr>
          <p:cNvPr id="21" name="Gerade Verbindung mit Pfeil 14"/>
          <p:cNvCxnSpPr>
            <a:stCxn id="22" idx="1"/>
          </p:cNvCxnSpPr>
          <p:nvPr/>
        </p:nvCxnSpPr>
        <p:spPr>
          <a:xfrm rot="10800000" flipV="1">
            <a:off x="4000500" y="3315785"/>
            <a:ext cx="230560" cy="5037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15"/>
          <p:cNvSpPr txBox="1"/>
          <p:nvPr/>
        </p:nvSpPr>
        <p:spPr>
          <a:xfrm>
            <a:off x="4231060" y="3146508"/>
            <a:ext cx="11079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20+20+10</a:t>
            </a:r>
            <a:endParaRPr lang="de-DE" sz="1600" b="1" dirty="0"/>
          </a:p>
        </p:txBody>
      </p:sp>
      <p:sp>
        <p:nvSpPr>
          <p:cNvPr id="23" name="Textfeld 17"/>
          <p:cNvSpPr txBox="1"/>
          <p:nvPr/>
        </p:nvSpPr>
        <p:spPr>
          <a:xfrm>
            <a:off x="1408555" y="3642334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50</a:t>
            </a:r>
            <a:endParaRPr lang="de-DE" sz="1600" b="1" dirty="0"/>
          </a:p>
        </p:txBody>
      </p:sp>
      <p:cxnSp>
        <p:nvCxnSpPr>
          <p:cNvPr id="24" name="Gerade Verbindung mit Pfeil 18"/>
          <p:cNvCxnSpPr/>
          <p:nvPr/>
        </p:nvCxnSpPr>
        <p:spPr>
          <a:xfrm>
            <a:off x="1809750" y="3857625"/>
            <a:ext cx="504827" cy="1619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13"/>
          <p:cNvSpPr txBox="1"/>
          <p:nvPr/>
        </p:nvSpPr>
        <p:spPr>
          <a:xfrm>
            <a:off x="6402846" y="3572814"/>
            <a:ext cx="1268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dirty="0" smtClean="0"/>
              <a:t>20+20+G10</a:t>
            </a:r>
            <a:endParaRPr lang="de-DE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element properties</a:t>
            </a:r>
            <a:endParaRPr lang="en-US" dirty="0"/>
          </a:p>
        </p:txBody>
      </p:sp>
      <p:grpSp>
        <p:nvGrpSpPr>
          <p:cNvPr id="20" name="Gruppieren 19"/>
          <p:cNvGrpSpPr/>
          <p:nvPr/>
        </p:nvGrpSpPr>
        <p:grpSpPr>
          <a:xfrm>
            <a:off x="3288303" y="2375202"/>
            <a:ext cx="2720678" cy="2378481"/>
            <a:chOff x="4526553" y="2051352"/>
            <a:chExt cx="2720678" cy="2378481"/>
          </a:xfrm>
        </p:grpSpPr>
        <p:sp>
          <p:nvSpPr>
            <p:cNvPr id="15" name="Textfeld 15"/>
            <p:cNvSpPr txBox="1"/>
            <p:nvPr/>
          </p:nvSpPr>
          <p:spPr>
            <a:xfrm rot="19590461">
              <a:off x="4659679" y="2051352"/>
              <a:ext cx="2587552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 smtClean="0"/>
                <a:t>           3 Front</a:t>
              </a:r>
            </a:p>
            <a:p>
              <a:endParaRPr lang="de-DE" sz="2500" dirty="0"/>
            </a:p>
            <a:p>
              <a:r>
                <a:rPr lang="de-DE" dirty="0" smtClean="0"/>
                <a:t>    2 Front</a:t>
              </a:r>
            </a:p>
            <a:p>
              <a:endParaRPr lang="de-DE" dirty="0" smtClean="0"/>
            </a:p>
            <a:p>
              <a:r>
                <a:rPr lang="de-DE" dirty="0" smtClean="0"/>
                <a:t>1 Front</a:t>
              </a:r>
              <a:endParaRPr lang="de-DE" dirty="0"/>
            </a:p>
          </p:txBody>
        </p:sp>
        <p:sp>
          <p:nvSpPr>
            <p:cNvPr id="16" name="Pfeil nach rechts 16"/>
            <p:cNvSpPr/>
            <p:nvPr/>
          </p:nvSpPr>
          <p:spPr>
            <a:xfrm rot="8631906">
              <a:off x="4597992" y="2772651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Pfeil nach rechts 17"/>
            <p:cNvSpPr/>
            <p:nvPr/>
          </p:nvSpPr>
          <p:spPr>
            <a:xfrm rot="8631906">
              <a:off x="4526554" y="3631945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Pfeil nach rechts 18"/>
            <p:cNvSpPr/>
            <p:nvPr/>
          </p:nvSpPr>
          <p:spPr>
            <a:xfrm rot="8631906">
              <a:off x="4526553" y="4272850"/>
              <a:ext cx="629558" cy="156983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28725" y="2162175"/>
            <a:ext cx="177165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feld 11"/>
          <p:cNvSpPr txBox="1"/>
          <p:nvPr/>
        </p:nvSpPr>
        <p:spPr>
          <a:xfrm rot="19590461">
            <a:off x="1145388" y="3220816"/>
            <a:ext cx="25875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            </a:t>
            </a:r>
            <a:r>
              <a:rPr lang="de-DE" dirty="0" smtClean="0">
                <a:solidFill>
                  <a:schemeClr val="bg1"/>
                </a:solidFill>
              </a:rPr>
              <a:t>3 Front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endParaRPr lang="de-DE" dirty="0"/>
          </a:p>
          <a:p>
            <a:r>
              <a:rPr lang="de-DE" dirty="0" smtClean="0"/>
              <a:t>      </a:t>
            </a:r>
            <a:r>
              <a:rPr lang="de-DE" dirty="0" smtClean="0">
                <a:solidFill>
                  <a:schemeClr val="bg1"/>
                </a:solidFill>
              </a:rPr>
              <a:t>2 Front</a:t>
            </a:r>
          </a:p>
          <a:p>
            <a:endParaRPr lang="de-DE" dirty="0" smtClean="0">
              <a:solidFill>
                <a:schemeClr val="bg1"/>
              </a:solidFill>
            </a:endParaRPr>
          </a:p>
          <a:p>
            <a:endParaRPr lang="de-DE" dirty="0" smtClean="0"/>
          </a:p>
          <a:p>
            <a:r>
              <a:rPr lang="de-DE" dirty="0" smtClean="0">
                <a:solidFill>
                  <a:schemeClr val="bg1"/>
                </a:solidFill>
              </a:rPr>
              <a:t>1 Front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3" name="Pfeil nach rechts 17"/>
          <p:cNvSpPr/>
          <p:nvPr/>
        </p:nvSpPr>
        <p:spPr>
          <a:xfrm>
            <a:off x="4850404" y="3222370"/>
            <a:ext cx="629558" cy="1569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05488" y="2671763"/>
            <a:ext cx="357187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 properties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777284" y="2350609"/>
            <a:ext cx="3644721" cy="1385279"/>
          </a:xfrm>
        </p:spPr>
        <p:txBody>
          <a:bodyPr/>
          <a:lstStyle/>
          <a:p>
            <a:r>
              <a:rPr lang="de-DE" dirty="0" smtClean="0"/>
              <a:t>Materials can be assigned for each </a:t>
            </a:r>
            <a:r>
              <a:rPr lang="de-DE" dirty="0" err="1" smtClean="0"/>
              <a:t>single</a:t>
            </a:r>
            <a:r>
              <a:rPr lang="de-DE" dirty="0" smtClean="0"/>
              <a:t> </a:t>
            </a:r>
            <a:r>
              <a:rPr lang="de-DE" dirty="0" err="1" smtClean="0"/>
              <a:t>tile</a:t>
            </a:r>
            <a:r>
              <a:rPr lang="de-DE" dirty="0" smtClean="0"/>
              <a:t>.</a:t>
            </a:r>
          </a:p>
          <a:p>
            <a:r>
              <a:rPr lang="de-DE" dirty="0" smtClean="0"/>
              <a:t>This includes wood, laminate, steel and </a:t>
            </a:r>
            <a:r>
              <a:rPr lang="de-DE" dirty="0" err="1" smtClean="0"/>
              <a:t>slatwall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777284" y="5259580"/>
            <a:ext cx="3410979" cy="1641760"/>
          </a:xfrm>
        </p:spPr>
        <p:txBody>
          <a:bodyPr/>
          <a:lstStyle/>
          <a:p>
            <a:r>
              <a:rPr lang="de-DE" dirty="0" smtClean="0"/>
              <a:t>The materials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window</a:t>
            </a:r>
            <a:r>
              <a:rPr lang="de-DE" dirty="0" smtClean="0"/>
              <a:t> </a:t>
            </a:r>
            <a:r>
              <a:rPr lang="de-DE" dirty="0" err="1" smtClean="0"/>
              <a:t>frame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glass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available as type properties, as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frame</a:t>
            </a:r>
            <a:r>
              <a:rPr lang="de-DE" dirty="0" smtClean="0"/>
              <a:t>, </a:t>
            </a:r>
            <a:r>
              <a:rPr lang="de-DE" dirty="0" err="1" smtClean="0"/>
              <a:t>base</a:t>
            </a:r>
            <a:r>
              <a:rPr lang="de-DE" dirty="0" smtClean="0"/>
              <a:t> and top </a:t>
            </a:r>
            <a:r>
              <a:rPr lang="de-DE" dirty="0" err="1" smtClean="0"/>
              <a:t>cap</a:t>
            </a:r>
            <a:r>
              <a:rPr lang="de-DE" dirty="0" smtClean="0"/>
              <a:t> materials.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53793" y="1394364"/>
            <a:ext cx="86674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 smtClean="0"/>
              <a:t>Sample: Steelcase - Montage - Frame - 65''H - Enhanced Monolithic - Base Cavity</a:t>
            </a:r>
            <a:endParaRPr lang="de-DE" sz="1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7350" y="2452688"/>
            <a:ext cx="35433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7350" y="5319713"/>
            <a:ext cx="3448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1585315" y="981512"/>
            <a:ext cx="7673975" cy="518676"/>
          </a:xfrm>
        </p:spPr>
        <p:txBody>
          <a:bodyPr/>
          <a:lstStyle/>
          <a:p>
            <a:r>
              <a:rPr lang="en-US" dirty="0" smtClean="0"/>
              <a:t>glass stackers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191033" y="5133462"/>
            <a:ext cx="4219866" cy="878040"/>
          </a:xfrm>
        </p:spPr>
        <p:txBody>
          <a:bodyPr/>
          <a:lstStyle/>
          <a:p>
            <a:r>
              <a:rPr lang="de-DE" dirty="0" smtClean="0"/>
              <a:t>Glass </a:t>
            </a:r>
            <a:r>
              <a:rPr lang="de-DE" dirty="0" err="1" smtClean="0"/>
              <a:t>stackers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separate </a:t>
            </a:r>
            <a:r>
              <a:rPr lang="de-DE" dirty="0" err="1" smtClean="0"/>
              <a:t>families.They</a:t>
            </a:r>
            <a:r>
              <a:rPr lang="de-DE" dirty="0" smtClean="0"/>
              <a:t> can be loaded and placed separately on top of the panel, using the appropriate type. Each type contains the correct default </a:t>
            </a:r>
            <a:r>
              <a:rPr lang="de-DE" dirty="0" err="1" smtClean="0"/>
              <a:t>elevation</a:t>
            </a:r>
            <a:r>
              <a:rPr lang="de-DE" dirty="0" smtClean="0"/>
              <a:t>. </a:t>
            </a:r>
            <a:br>
              <a:rPr lang="de-DE" dirty="0" smtClean="0"/>
            </a:br>
            <a:r>
              <a:rPr lang="de-DE" dirty="0" err="1" smtClean="0"/>
              <a:t>Disable</a:t>
            </a:r>
            <a:r>
              <a:rPr lang="de-DE" dirty="0" smtClean="0"/>
              <a:t> „Show Top Cap“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panel</a:t>
            </a:r>
            <a:r>
              <a:rPr lang="de-DE" dirty="0" smtClean="0"/>
              <a:t> in Element Properties.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0214" y="1400175"/>
            <a:ext cx="1557230" cy="375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6701" y="223838"/>
            <a:ext cx="1419429" cy="1393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Pfeil nach rechts 17"/>
          <p:cNvSpPr/>
          <p:nvPr/>
        </p:nvSpPr>
        <p:spPr>
          <a:xfrm rot="8952164">
            <a:off x="3412129" y="1555496"/>
            <a:ext cx="629558" cy="156983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43663" y="1700213"/>
            <a:ext cx="311467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62650" y="5924550"/>
            <a:ext cx="35623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itle and Body copy">
  <a:themeElements>
    <a:clrScheme name="Steelcase templates">
      <a:dk1>
        <a:srgbClr val="6C6F70"/>
      </a:dk1>
      <a:lt1>
        <a:srgbClr val="FFFFFF"/>
      </a:lt1>
      <a:dk2>
        <a:srgbClr val="6C6F70"/>
      </a:dk2>
      <a:lt2>
        <a:srgbClr val="0081AB"/>
      </a:lt2>
      <a:accent1>
        <a:srgbClr val="719500"/>
      </a:accent1>
      <a:accent2>
        <a:srgbClr val="F68328"/>
      </a:accent2>
      <a:accent3>
        <a:srgbClr val="A91A14"/>
      </a:accent3>
      <a:accent4>
        <a:srgbClr val="727272"/>
      </a:accent4>
      <a:accent5>
        <a:srgbClr val="BFBFBF"/>
      </a:accent5>
      <a:accent6>
        <a:srgbClr val="292929"/>
      </a:accent6>
      <a:hlink>
        <a:srgbClr val="993366"/>
      </a:hlink>
      <a:folHlink>
        <a:srgbClr val="FF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B825C3EA865B418EB7A08B7DBB720D" ma:contentTypeVersion="0" ma:contentTypeDescription="Create a new document." ma:contentTypeScope="" ma:versionID="0c992a625e5a27afe72763051917e2c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B5E5B2C2-E953-4B70-A995-72D46FEDBE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CC4CDC-DEF8-4E35-A818-5D50440A674A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B718CE7-AF9F-450E-8E0F-E034187DFC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290</Words>
  <Application>Microsoft Office PowerPoint</Application>
  <PresentationFormat>Benutzerdefiniert</PresentationFormat>
  <Paragraphs>66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Title and Body copy</vt:lpstr>
      <vt:lpstr>Folie 1</vt:lpstr>
      <vt:lpstr>basics</vt:lpstr>
      <vt:lpstr>dimensions</vt:lpstr>
      <vt:lpstr>nested families</vt:lpstr>
      <vt:lpstr>junctions</vt:lpstr>
      <vt:lpstr>implemented tile front / tile back arrangements</vt:lpstr>
      <vt:lpstr>element properties</vt:lpstr>
      <vt:lpstr>element properties</vt:lpstr>
      <vt:lpstr>glass stackers</vt:lpstr>
      <vt:lpstr>pocket doors</vt:lpstr>
    </vt:vector>
  </TitlesOfParts>
  <Company>Steelcase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Steelcase Montage Revit Families</dc:title>
  <dc:creator>Bev Rosser</dc:creator>
  <cp:lastModifiedBy>Siggi Pfundt</cp:lastModifiedBy>
  <cp:revision>255</cp:revision>
  <dcterms:created xsi:type="dcterms:W3CDTF">2009-07-07T17:47:49Z</dcterms:created>
  <dcterms:modified xsi:type="dcterms:W3CDTF">2011-04-28T16:33:22Z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0x0101006FB825C3EA865B418EB7A08B7DBB720D</vt:lpwstr>
  </property>
</Properties>
</file>