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27"/>
  </p:handoutMasterIdLst>
  <p:sldIdLst>
    <p:sldId id="401" r:id="rId5"/>
    <p:sldId id="404" r:id="rId6"/>
    <p:sldId id="405" r:id="rId7"/>
    <p:sldId id="408" r:id="rId8"/>
    <p:sldId id="407" r:id="rId9"/>
    <p:sldId id="410" r:id="rId10"/>
    <p:sldId id="409" r:id="rId11"/>
    <p:sldId id="302" r:id="rId12"/>
    <p:sldId id="416" r:id="rId13"/>
    <p:sldId id="417" r:id="rId14"/>
    <p:sldId id="418" r:id="rId15"/>
    <p:sldId id="420" r:id="rId16"/>
    <p:sldId id="421" r:id="rId17"/>
    <p:sldId id="422" r:id="rId18"/>
    <p:sldId id="423" r:id="rId19"/>
    <p:sldId id="411" r:id="rId20"/>
    <p:sldId id="403" r:id="rId21"/>
    <p:sldId id="380" r:id="rId22"/>
    <p:sldId id="412" r:id="rId23"/>
    <p:sldId id="413" r:id="rId24"/>
    <p:sldId id="414" r:id="rId25"/>
    <p:sldId id="415" r:id="rId26"/>
  </p:sldIdLst>
  <p:sldSz cx="10058400" cy="7772400"/>
  <p:notesSz cx="7010400" cy="92964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74" autoAdjust="0"/>
    <p:restoredTop sz="94699" autoAdjust="0"/>
  </p:normalViewPr>
  <p:slideViewPr>
    <p:cSldViewPr snapToGrid="0">
      <p:cViewPr>
        <p:scale>
          <a:sx n="90" d="100"/>
          <a:sy n="90" d="100"/>
        </p:scale>
        <p:origin x="-2712" y="-462"/>
      </p:cViewPr>
      <p:guideLst>
        <p:guide orient="horz" pos="4326"/>
        <p:guide orient="horz" pos="2306"/>
        <p:guide orient="horz" pos="849"/>
        <p:guide orient="horz" pos="1244"/>
        <p:guide orient="horz" pos="2224"/>
        <p:guide orient="horz" pos="3415"/>
        <p:guide orient="horz" pos="2454"/>
        <p:guide pos="3164"/>
        <p:guide pos="6066"/>
        <p:guide pos="1455"/>
        <p:guide pos="2357"/>
        <p:guide pos="4438"/>
        <p:guide pos="5763"/>
        <p:guide pos="1666"/>
        <p:guide pos="1210"/>
        <p:guide pos="58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95" d="100"/>
          <a:sy n="95" d="100"/>
        </p:scale>
        <p:origin x="-3582" y="-10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5138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>
              <a:defRPr sz="1200"/>
            </a:lvl1pPr>
          </a:lstStyle>
          <a:p>
            <a:fld id="{2E93F985-A6A6-49AC-A99C-AEF53A5E5636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>
              <a:defRPr sz="1200"/>
            </a:lvl1pPr>
          </a:lstStyle>
          <a:p>
            <a:fld id="{7D74CFC8-9AA5-4623-91E3-45812639DA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5323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2 buckets of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5"/>
          <p:cNvSpPr>
            <a:spLocks noGrp="1"/>
          </p:cNvSpPr>
          <p:nvPr>
            <p:ph type="body" sz="quarter" idx="15"/>
          </p:nvPr>
        </p:nvSpPr>
        <p:spPr>
          <a:xfrm>
            <a:off x="5544730" y="2288829"/>
            <a:ext cx="3429000" cy="2811311"/>
          </a:xfrm>
          <a:noFill/>
          <a:ln/>
          <a:effectLst/>
        </p:spPr>
        <p:txBody>
          <a:bodyPr>
            <a:spAutoFit/>
          </a:bodyPr>
          <a:lstStyle>
            <a:lvl1pPr>
              <a:spcBef>
                <a:spcPts val="0"/>
              </a:spcBef>
              <a:spcAft>
                <a:spcPts val="200"/>
              </a:spcAft>
              <a:def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Second level</a:t>
            </a:r>
          </a:p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Third level</a:t>
            </a:r>
          </a:p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Fourth level</a:t>
            </a:r>
          </a:p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1283311" y="2288829"/>
            <a:ext cx="3429000" cy="2811311"/>
          </a:xfrm>
          <a:noFill/>
          <a:ln/>
          <a:effectLst/>
        </p:spPr>
        <p:txBody>
          <a:bodyPr>
            <a:spAutoFit/>
          </a:bodyPr>
          <a:lstStyle>
            <a:lvl1pPr>
              <a:spcBef>
                <a:spcPts val="0"/>
              </a:spcBef>
              <a:spcAft>
                <a:spcPts val="200"/>
              </a:spcAft>
              <a:def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Second level</a:t>
            </a:r>
          </a:p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Third level</a:t>
            </a:r>
          </a:p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Fourth level</a:t>
            </a:r>
          </a:p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8" name="Title Placeholder 9"/>
          <p:cNvSpPr>
            <a:spLocks noGrp="1"/>
          </p:cNvSpPr>
          <p:nvPr>
            <p:ph type="title"/>
          </p:nvPr>
        </p:nvSpPr>
        <p:spPr>
          <a:xfrm>
            <a:off x="1585315" y="981512"/>
            <a:ext cx="7673975" cy="518676"/>
          </a:xfrm>
          <a:prstGeom prst="rect">
            <a:avLst/>
          </a:prstGeom>
          <a:noFill/>
          <a:ln/>
          <a:effectLst/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2800" b="1">
                <a:solidFill>
                  <a:schemeClr val="accent1"/>
                </a:solidFill>
              </a:defRPr>
            </a:lvl1pPr>
          </a:lstStyle>
          <a:p>
            <a:pPr marL="0" marR="0" lvl="0" indent="0" algn="r" defTabSz="101882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sz="quarter" idx="10"/>
          </p:nvPr>
        </p:nvSpPr>
        <p:spPr>
          <a:xfrm>
            <a:off x="1920875" y="4747456"/>
            <a:ext cx="3429000" cy="2565089"/>
          </a:xfrm>
        </p:spPr>
        <p:txBody>
          <a:bodyPr>
            <a:spAutoFit/>
          </a:bodyPr>
          <a:lstStyle>
            <a:lvl1pPr>
              <a:def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Second level</a:t>
            </a:r>
          </a:p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Third level</a:t>
            </a:r>
          </a:p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Fourth level</a:t>
            </a:r>
          </a:p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5729288" y="4747456"/>
            <a:ext cx="3429000" cy="2565089"/>
          </a:xfrm>
        </p:spPr>
        <p:txBody>
          <a:bodyPr>
            <a:spAutoFit/>
          </a:bodyPr>
          <a:lstStyle>
            <a:lvl1pPr>
              <a:def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Second level</a:t>
            </a:r>
          </a:p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Third level</a:t>
            </a:r>
          </a:p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Fourth level</a:t>
            </a:r>
          </a:p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Title Placeholder 9"/>
          <p:cNvSpPr>
            <a:spLocks noGrp="1"/>
          </p:cNvSpPr>
          <p:nvPr>
            <p:ph type="title"/>
          </p:nvPr>
        </p:nvSpPr>
        <p:spPr>
          <a:xfrm>
            <a:off x="1585315" y="981512"/>
            <a:ext cx="7673975" cy="518676"/>
          </a:xfrm>
          <a:prstGeom prst="rect">
            <a:avLst/>
          </a:prstGeom>
          <a:noFill/>
          <a:ln/>
          <a:effectLst/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pPr marL="0" marR="0" lvl="0" indent="0" algn="r" defTabSz="101882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1920875" y="1971355"/>
            <a:ext cx="7237413" cy="2089062"/>
          </a:xfrm>
        </p:spPr>
        <p:txBody>
          <a:bodyPr/>
          <a:lstStyle>
            <a:lvl1pPr>
              <a:spcAft>
                <a:spcPts val="200"/>
              </a:spcAft>
              <a:defRPr sz="2400"/>
            </a:lvl1pPr>
            <a:lvl2pPr>
              <a:spcAft>
                <a:spcPts val="200"/>
              </a:spcAft>
              <a:defRPr/>
            </a:lvl2pPr>
            <a:lvl3pPr>
              <a:spcAft>
                <a:spcPts val="200"/>
              </a:spcAft>
              <a:defRPr/>
            </a:lvl3pPr>
            <a:lvl4pPr>
              <a:spcAft>
                <a:spcPts val="200"/>
              </a:spcAft>
              <a:defRPr/>
            </a:lvl4pPr>
            <a:lvl5pPr>
              <a:spcAft>
                <a:spcPts val="200"/>
              </a:spcAft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895" y="3464652"/>
            <a:ext cx="8873396" cy="518676"/>
          </a:xfrm>
        </p:spPr>
        <p:txBody>
          <a:bodyPr>
            <a:noAutofit/>
          </a:bodyPr>
          <a:lstStyle>
            <a:lvl1pPr>
              <a:lnSpc>
                <a:spcPct val="85000"/>
              </a:lnSpc>
              <a:defRPr sz="360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Content + 2 li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920875" y="2075181"/>
            <a:ext cx="7237413" cy="2191654"/>
          </a:xfrm>
        </p:spPr>
        <p:txBody>
          <a:bodyPr>
            <a:spAutoFit/>
          </a:bodyPr>
          <a:lstStyle>
            <a:lvl1pPr marL="227013" indent="-227013">
              <a:defRPr sz="2400"/>
            </a:lvl1pPr>
            <a:lvl2pPr marL="227013" indent="-227013">
              <a:defRPr sz="2200"/>
            </a:lvl2pPr>
            <a:lvl3pPr marL="227013" indent="-227013">
              <a:defRPr sz="2000"/>
            </a:lvl3pPr>
            <a:lvl4pPr marL="227013" indent="-227013">
              <a:defRPr sz="1800"/>
            </a:lvl4pPr>
            <a:lvl5pPr marL="227013" indent="-227013"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2558876" y="4492032"/>
            <a:ext cx="2743200" cy="509142"/>
          </a:xfrm>
        </p:spPr>
        <p:txBody>
          <a:bodyPr/>
          <a:lstStyle>
            <a:lvl1pPr marL="0" indent="0">
              <a:defRPr lang="en-US" sz="220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0" indent="0">
              <a:defRPr/>
            </a:lvl2pPr>
            <a:lvl3pPr marL="0" indent="0">
              <a:defRPr/>
            </a:lvl3pPr>
            <a:lvl4pPr marL="0" indent="0">
              <a:defRPr/>
            </a:lvl4pPr>
            <a:lvl5pPr marL="0" indent="0">
              <a:defRPr/>
            </a:lvl5pPr>
          </a:lstStyle>
          <a:p>
            <a:pPr lvl="0"/>
            <a:r>
              <a:rPr lang="en-US" dirty="0" smtClean="0"/>
              <a:t>Click to edit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5863716" y="4492032"/>
            <a:ext cx="2743200" cy="509142"/>
          </a:xfrm>
        </p:spPr>
        <p:txBody>
          <a:bodyPr/>
          <a:lstStyle>
            <a:lvl1pPr marL="0" algn="l" defTabSz="1018824" rtl="0" eaLnBrk="1" latinLnBrk="0" hangingPunct="1">
              <a:defRPr lang="en-US" sz="220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0" algn="l" defTabSz="1018824" rtl="0" eaLnBrk="1" latinLnBrk="0" hangingPunct="1">
              <a:defRPr lang="en-US" sz="2000" kern="1200" dirty="0" smtClean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2pPr>
            <a:lvl3pPr marL="0" algn="l" defTabSz="1018824" rtl="0" eaLnBrk="1" latinLnBrk="0" hangingPunct="1">
              <a:defRPr lang="en-US" sz="2000" kern="1200" dirty="0" smtClean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3pPr>
          </a:lstStyle>
          <a:p>
            <a:pPr lvl="0"/>
            <a:r>
              <a:rPr lang="en-US" dirty="0" smtClean="0"/>
              <a:t>Click to edit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2558876" y="4879016"/>
            <a:ext cx="2743200" cy="2052129"/>
          </a:xfrm>
        </p:spPr>
        <p:txBody>
          <a:bodyPr>
            <a:spAutoFit/>
          </a:bodyPr>
          <a:lstStyle>
            <a:lvl1pPr marL="117475" indent="-117475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Font typeface="Arial" pitchFamily="34" charset="0"/>
              <a:buChar char="•"/>
              <a:defRPr sz="2000"/>
            </a:lvl1pPr>
            <a:lvl2pPr marL="227013" indent="-109538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Font typeface="Arial" pitchFamily="34" charset="0"/>
              <a:buChar char="•"/>
              <a:defRPr sz="2000"/>
            </a:lvl2pPr>
            <a:lvl3pPr marL="344488" indent="-117475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Font typeface="Arial" pitchFamily="34" charset="0"/>
              <a:buChar char="•"/>
              <a:defRPr sz="2000"/>
            </a:lvl3pPr>
            <a:lvl4pPr marL="461963" indent="-117475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Font typeface="Arial" pitchFamily="34" charset="0"/>
              <a:buChar char="•"/>
              <a:defRPr sz="2000"/>
            </a:lvl4pPr>
            <a:lvl5pPr marL="687388" indent="-117475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Font typeface="Arial" pitchFamily="34" charset="0"/>
              <a:buChar char="•"/>
              <a:defRPr sz="2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8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5863716" y="4879016"/>
            <a:ext cx="2743200" cy="2052129"/>
          </a:xfrm>
        </p:spPr>
        <p:txBody>
          <a:bodyPr>
            <a:spAutoFit/>
          </a:bodyPr>
          <a:lstStyle>
            <a:lvl1pPr marL="117475" indent="-117475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Font typeface="Arial" pitchFamily="34" charset="0"/>
              <a:buChar char="•"/>
              <a:defRPr sz="2000"/>
            </a:lvl1pPr>
            <a:lvl2pPr marL="227013" indent="-109538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Font typeface="Arial" pitchFamily="34" charset="0"/>
              <a:buChar char="•"/>
              <a:defRPr sz="2000"/>
            </a:lvl2pPr>
            <a:lvl3pPr marL="344488" indent="-117475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Font typeface="Arial" pitchFamily="34" charset="0"/>
              <a:buChar char="•"/>
              <a:defRPr sz="2000"/>
            </a:lvl3pPr>
            <a:lvl4pPr marL="461963" indent="-117475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Font typeface="Arial" pitchFamily="34" charset="0"/>
              <a:buChar char="•"/>
              <a:defRPr sz="2000"/>
            </a:lvl4pPr>
            <a:lvl5pPr marL="687388" indent="-117475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Font typeface="Arial" pitchFamily="34" charset="0"/>
              <a:buChar char="•"/>
              <a:defRPr sz="2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2" name="Title Placeholder 9"/>
          <p:cNvSpPr>
            <a:spLocks noGrp="1"/>
          </p:cNvSpPr>
          <p:nvPr>
            <p:ph type="title"/>
          </p:nvPr>
        </p:nvSpPr>
        <p:spPr>
          <a:xfrm>
            <a:off x="1585315" y="981512"/>
            <a:ext cx="7673975" cy="518676"/>
          </a:xfrm>
          <a:prstGeom prst="rect">
            <a:avLst/>
          </a:prstGeom>
          <a:noFill/>
          <a:ln/>
          <a:effectLst/>
        </p:spPr>
        <p:txBody>
          <a:bodyPr vert="horz" lIns="91440" tIns="45720" rIns="91440" bIns="45720" rtlCol="0" anchor="ctr">
            <a:normAutofit/>
          </a:bodyPr>
          <a:lstStyle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pPr marL="0" marR="0" lvl="0" indent="0" algn="r" defTabSz="101882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5315" y="981512"/>
            <a:ext cx="7673975" cy="518676"/>
          </a:xfrm>
        </p:spPr>
        <p:txBody>
          <a:bodyPr>
            <a:normAutofit/>
          </a:bodyPr>
          <a:lstStyle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2483374" y="2034039"/>
            <a:ext cx="6602413" cy="440055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491312" y="6593339"/>
            <a:ext cx="6543675" cy="696913"/>
          </a:xfrm>
        </p:spPr>
        <p:txBody>
          <a:bodyPr>
            <a:normAutofit/>
          </a:bodyPr>
          <a:lstStyle>
            <a:lvl1pPr>
              <a:defRPr sz="1600" baseline="0"/>
            </a:lvl1pPr>
          </a:lstStyle>
          <a:p>
            <a:pPr lvl="0"/>
            <a:r>
              <a:rPr lang="en-US" dirty="0" smtClean="0"/>
              <a:t>Click to add additional text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2499249" y="2034039"/>
            <a:ext cx="4260850" cy="5159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Click to edit chart title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920875" y="2025650"/>
            <a:ext cx="7237413" cy="2339387"/>
          </a:xfrm>
        </p:spPr>
        <p:txBody>
          <a:bodyPr>
            <a:spAutoFit/>
          </a:bodyPr>
          <a:lstStyle>
            <a:lvl1pPr>
              <a:defRPr sz="24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itle Placeholder 9"/>
          <p:cNvSpPr>
            <a:spLocks noGrp="1"/>
          </p:cNvSpPr>
          <p:nvPr>
            <p:ph type="title"/>
          </p:nvPr>
        </p:nvSpPr>
        <p:spPr>
          <a:xfrm>
            <a:off x="1585315" y="981512"/>
            <a:ext cx="7673975" cy="518676"/>
          </a:xfrm>
          <a:prstGeom prst="rect">
            <a:avLst/>
          </a:prstGeom>
          <a:noFill/>
          <a:ln/>
          <a:effectLst/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2800" b="1">
                <a:solidFill>
                  <a:schemeClr val="accent1"/>
                </a:solidFill>
              </a:defRPr>
            </a:lvl1pPr>
          </a:lstStyle>
          <a:p>
            <a:pPr marL="0" marR="0" lvl="0" indent="0" algn="r" defTabSz="101882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Photo + Descri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5315" y="981512"/>
            <a:ext cx="7673975" cy="518676"/>
          </a:xfrm>
        </p:spPr>
        <p:txBody>
          <a:bodyPr>
            <a:normAutofit/>
          </a:bodyPr>
          <a:lstStyle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920875" y="2709434"/>
            <a:ext cx="3305466" cy="71843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defRPr sz="2000"/>
            </a:lvl1pPr>
            <a:lvl2pPr marL="0" indent="0">
              <a:defRPr/>
            </a:lvl2pPr>
            <a:lvl3pPr marL="0" indent="0">
              <a:defRPr/>
            </a:lvl3pPr>
            <a:lvl4pPr marL="0" indent="0">
              <a:defRPr/>
            </a:lvl4pPr>
            <a:lvl5pPr marL="0" indent="0"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1920875" y="5567357"/>
            <a:ext cx="3305466" cy="71843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defRPr sz="2000"/>
            </a:lvl1pPr>
            <a:lvl2pPr marL="0" indent="0">
              <a:defRPr/>
            </a:lvl2pPr>
            <a:lvl3pPr marL="0" indent="0">
              <a:defRPr/>
            </a:lvl3pPr>
            <a:lvl4pPr marL="0" indent="0">
              <a:defRPr/>
            </a:lvl4pPr>
            <a:lvl5pPr marL="0" indent="0"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5674317" y="1805856"/>
            <a:ext cx="3483971" cy="252558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5674317" y="4663779"/>
            <a:ext cx="3483971" cy="2525586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920875" y="2025650"/>
            <a:ext cx="2220912" cy="407157"/>
          </a:xfrm>
        </p:spPr>
        <p:txBody>
          <a:bodyPr>
            <a:noAutofit/>
          </a:bodyPr>
          <a:lstStyle>
            <a:lvl1pPr>
              <a:defRPr lang="en-US" sz="240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</a:t>
            </a:r>
            <a:endParaRPr lang="en-US" dirty="0"/>
          </a:p>
        </p:txBody>
      </p:sp>
      <p:sp>
        <p:nvSpPr>
          <p:cNvPr id="4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1920875" y="2678179"/>
            <a:ext cx="2760182" cy="841541"/>
          </a:xfrm>
        </p:spPr>
        <p:txBody>
          <a:bodyPr wrap="square">
            <a:spAutoFit/>
          </a:bodyPr>
          <a:lstStyle>
            <a:lvl1pPr marL="0" indent="0">
              <a:defRPr sz="2000"/>
            </a:lvl1pPr>
            <a:lvl2pPr marL="0" indent="0">
              <a:defRPr sz="1200"/>
            </a:lvl2pPr>
            <a:lvl3pPr marL="0" indent="0">
              <a:defRPr sz="1200"/>
            </a:lvl3pPr>
            <a:lvl4pPr marL="0" indent="0">
              <a:defRPr sz="1200"/>
            </a:lvl4pPr>
            <a:lvl5pPr marL="0" indent="0"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4865614" y="2025650"/>
            <a:ext cx="4292673" cy="32258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Product + Pr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5315" y="981512"/>
            <a:ext cx="7673975" cy="518676"/>
          </a:xfrm>
        </p:spPr>
        <p:txBody>
          <a:bodyPr>
            <a:normAutofit/>
          </a:bodyPr>
          <a:lstStyle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746621" y="3369150"/>
            <a:ext cx="3587882" cy="841541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defRPr sz="2400"/>
            </a:lvl1pPr>
            <a:lvl2pPr marL="0" indent="0">
              <a:defRPr/>
            </a:lvl2pPr>
            <a:lvl3pPr marL="0" indent="0">
              <a:defRPr/>
            </a:lvl3pPr>
            <a:lvl4pPr marL="0" indent="0">
              <a:defRPr/>
            </a:lvl4pPr>
            <a:lvl5pPr marL="0" indent="0"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4608579" y="2424418"/>
            <a:ext cx="4566342" cy="3310214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Render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191033" y="4882843"/>
            <a:ext cx="2220912" cy="402221"/>
          </a:xfrm>
        </p:spPr>
        <p:txBody>
          <a:bodyPr anchor="b" anchorCtr="0">
            <a:noAutofit/>
          </a:bodyPr>
          <a:lstStyle>
            <a:lvl1pPr marL="0" indent="0">
              <a:spcBef>
                <a:spcPts val="1200"/>
              </a:spcBef>
              <a:defRPr lang="en-US" sz="240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</a:t>
            </a:r>
            <a:endParaRPr lang="en-US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2" hasCustomPrompt="1"/>
          </p:nvPr>
        </p:nvSpPr>
        <p:spPr>
          <a:xfrm>
            <a:off x="3707599" y="2033588"/>
            <a:ext cx="5450689" cy="33877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Rendering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5315" y="981512"/>
            <a:ext cx="7673975" cy="518676"/>
          </a:xfrm>
        </p:spPr>
        <p:txBody>
          <a:bodyPr>
            <a:normAutofit/>
          </a:bodyPr>
          <a:lstStyle>
            <a:lvl1pPr algn="r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1191033" y="5314437"/>
            <a:ext cx="4219866" cy="878040"/>
          </a:xfr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spcAft>
                <a:spcPts val="0"/>
              </a:spcAft>
              <a:defRPr sz="2000"/>
            </a:lvl1pPr>
            <a:lvl2pPr marL="0" indent="0">
              <a:defRPr sz="1200"/>
            </a:lvl2pPr>
            <a:lvl3pPr marL="0" indent="0">
              <a:defRPr sz="1200"/>
            </a:lvl3pPr>
            <a:lvl4pPr marL="0" indent="0">
              <a:defRPr sz="1200"/>
            </a:lvl4pPr>
            <a:lvl5pPr marL="0" indent="0"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and full pag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2189527" y="1619075"/>
            <a:ext cx="7097348" cy="4278386"/>
          </a:xfrm>
          <a:ln w="3175">
            <a:solidFill>
              <a:schemeClr val="accent5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180933" y="6074081"/>
            <a:ext cx="6912188" cy="360275"/>
          </a:xfrm>
        </p:spPr>
        <p:txBody>
          <a:bodyPr anchor="b" anchorCtr="0">
            <a:noAutofit/>
          </a:bodyPr>
          <a:lstStyle>
            <a:lvl1pPr>
              <a:defRPr lang="en-US" sz="220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</a:t>
            </a:r>
            <a:endParaRPr lang="en-US" dirty="0"/>
          </a:p>
        </p:txBody>
      </p:sp>
      <p:sp>
        <p:nvSpPr>
          <p:cNvPr id="4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2180933" y="6463730"/>
            <a:ext cx="6929511" cy="878040"/>
          </a:xfr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spcAft>
                <a:spcPts val="0"/>
              </a:spcAft>
              <a:defRPr sz="1800"/>
            </a:lvl1pPr>
            <a:lvl2pPr marL="0" indent="0">
              <a:defRPr sz="1200"/>
            </a:lvl2pPr>
            <a:lvl3pPr marL="0" indent="0">
              <a:defRPr sz="1200"/>
            </a:lvl3pPr>
            <a:lvl4pPr marL="0" indent="0">
              <a:defRPr sz="1200"/>
            </a:lvl4pPr>
            <a:lvl5pPr marL="0" indent="0"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Rendering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5315" y="981512"/>
            <a:ext cx="7673975" cy="518676"/>
          </a:xfrm>
        </p:spPr>
        <p:txBody>
          <a:bodyPr>
            <a:normAutofit/>
          </a:bodyPr>
          <a:lstStyle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543371" y="2541589"/>
            <a:ext cx="2220912" cy="335836"/>
          </a:xfrm>
        </p:spPr>
        <p:txBody>
          <a:bodyPr>
            <a:noAutofit/>
          </a:bodyPr>
          <a:lstStyle>
            <a:lvl1pPr>
              <a:defRPr lang="en-US" sz="220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</a:t>
            </a:r>
            <a:endParaRPr lang="en-US" dirty="0"/>
          </a:p>
        </p:txBody>
      </p:sp>
      <p:sp>
        <p:nvSpPr>
          <p:cNvPr id="4" name="Picture Placeholder 7"/>
          <p:cNvSpPr>
            <a:spLocks noGrp="1"/>
          </p:cNvSpPr>
          <p:nvPr>
            <p:ph type="pic" sz="quarter" idx="12" hasCustomPrompt="1"/>
          </p:nvPr>
        </p:nvSpPr>
        <p:spPr>
          <a:xfrm>
            <a:off x="3707599" y="2541588"/>
            <a:ext cx="5450689" cy="33877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Rendering</a:t>
            </a:r>
            <a:endParaRPr lang="en-US" dirty="0"/>
          </a:p>
        </p:txBody>
      </p:sp>
      <p:sp>
        <p:nvSpPr>
          <p:cNvPr id="5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1543371" y="3031905"/>
            <a:ext cx="2097451" cy="87804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Aft>
                <a:spcPts val="200"/>
              </a:spcAft>
              <a:defRPr sz="2000"/>
            </a:lvl1pPr>
            <a:lvl2pPr marL="0" indent="0">
              <a:defRPr sz="1200"/>
            </a:lvl2pPr>
            <a:lvl3pPr marL="0" indent="0">
              <a:defRPr sz="1200"/>
            </a:lvl3pPr>
            <a:lvl4pPr marL="0" indent="0">
              <a:defRPr sz="1200"/>
            </a:lvl4pPr>
            <a:lvl5pPr marL="0" indent="0"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Photos + Description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5315" y="981512"/>
            <a:ext cx="7673975" cy="518676"/>
          </a:xfrm>
        </p:spPr>
        <p:txBody>
          <a:bodyPr>
            <a:normAutofit/>
          </a:bodyPr>
          <a:lstStyle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1302928" y="1863190"/>
            <a:ext cx="3235515" cy="227258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6003640" y="1863190"/>
            <a:ext cx="3235515" cy="227258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9"/>
          </p:nvPr>
        </p:nvSpPr>
        <p:spPr>
          <a:xfrm>
            <a:off x="1302929" y="4706225"/>
            <a:ext cx="3249416" cy="2565089"/>
          </a:xfrm>
          <a:noFill/>
          <a:ln/>
          <a:effectLst/>
        </p:spPr>
        <p:txBody>
          <a:bodyPr wrap="square">
            <a:spAutoFit/>
          </a:bodyPr>
          <a:lstStyle>
            <a:lvl1pPr algn="ctr">
              <a:spcBef>
                <a:spcPts val="0"/>
              </a:spcBef>
              <a:def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Second level</a:t>
            </a:r>
          </a:p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Third level</a:t>
            </a:r>
          </a:p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Fourth level</a:t>
            </a:r>
          </a:p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20"/>
          </p:nvPr>
        </p:nvSpPr>
        <p:spPr>
          <a:xfrm>
            <a:off x="6003641" y="4706225"/>
            <a:ext cx="3249416" cy="2565089"/>
          </a:xfrm>
          <a:noFill/>
          <a:ln/>
          <a:effectLst/>
        </p:spPr>
        <p:txBody>
          <a:bodyPr wrap="square">
            <a:spAutoFit/>
          </a:bodyPr>
          <a:lstStyle>
            <a:lvl1pPr algn="ctr">
              <a:spcBef>
                <a:spcPts val="0"/>
              </a:spcBef>
              <a:def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Second level</a:t>
            </a:r>
          </a:p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Third level</a:t>
            </a:r>
          </a:p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Fourth level</a:t>
            </a:r>
          </a:p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302929" y="4315118"/>
            <a:ext cx="3249416" cy="357552"/>
          </a:xfrm>
        </p:spPr>
        <p:txBody>
          <a:bodyPr>
            <a:noAutofit/>
          </a:bodyPr>
          <a:lstStyle>
            <a:lvl1pPr algn="ctr">
              <a:defRPr lang="en-US" sz="220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</a:t>
            </a:r>
            <a:endParaRPr lang="en-US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22"/>
          </p:nvPr>
        </p:nvSpPr>
        <p:spPr>
          <a:xfrm>
            <a:off x="6003641" y="4315118"/>
            <a:ext cx="3249416" cy="357552"/>
          </a:xfrm>
        </p:spPr>
        <p:txBody>
          <a:bodyPr>
            <a:noAutofit/>
          </a:bodyPr>
          <a:lstStyle>
            <a:lvl1pPr algn="ctr">
              <a:defRPr lang="en-US" sz="220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875" y="1746250"/>
            <a:ext cx="7122457" cy="2191654"/>
          </a:xfrm>
          <a:prstGeom prst="rect">
            <a:avLst/>
          </a:prstGeom>
        </p:spPr>
        <p:txBody>
          <a:bodyPr vert="horz" wrap="square" lIns="101882" tIns="50941" rIns="101882" bIns="50941" rtlCol="0"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Title Placeholder 9"/>
          <p:cNvSpPr>
            <a:spLocks noGrp="1"/>
          </p:cNvSpPr>
          <p:nvPr>
            <p:ph type="title"/>
          </p:nvPr>
        </p:nvSpPr>
        <p:spPr>
          <a:xfrm>
            <a:off x="1585315" y="981512"/>
            <a:ext cx="7673975" cy="518676"/>
          </a:xfrm>
          <a:prstGeom prst="rect">
            <a:avLst/>
          </a:prstGeom>
          <a:noFill/>
          <a:ln/>
          <a:effectLst/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101882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62" r:id="rId2"/>
    <p:sldLayoutId id="2147483665" r:id="rId3"/>
    <p:sldLayoutId id="2147483672" r:id="rId4"/>
    <p:sldLayoutId id="2147483670" r:id="rId5"/>
    <p:sldLayoutId id="2147483666" r:id="rId6"/>
    <p:sldLayoutId id="2147483673" r:id="rId7"/>
    <p:sldLayoutId id="2147483667" r:id="rId8"/>
    <p:sldLayoutId id="2147483668" r:id="rId9"/>
    <p:sldLayoutId id="2147483660" r:id="rId10"/>
    <p:sldLayoutId id="2147483661" r:id="rId11"/>
    <p:sldLayoutId id="2147483674" r:id="rId12"/>
    <p:sldLayoutId id="2147483664" r:id="rId13"/>
    <p:sldLayoutId id="2147483669" r:id="rId14"/>
    <p:sldLayoutId id="2147483671" r:id="rId15"/>
  </p:sldLayoutIdLst>
  <p:timing>
    <p:tnLst>
      <p:par>
        <p:cTn id="1" dur="indefinite" restart="never" nodeType="tmRoot"/>
      </p:par>
    </p:tnLst>
  </p:timing>
  <p:txStyles>
    <p:titleStyle>
      <a:lvl1pPr algn="r" defTabSz="1018824" rtl="0" eaLnBrk="1" latinLnBrk="0" hangingPunct="1">
        <a:spcBef>
          <a:spcPct val="0"/>
        </a:spcBef>
        <a:buNone/>
        <a:defRPr kumimoji="0" lang="en-US" sz="2800" b="1" i="0" u="none" strike="noStrike" kern="1200" cap="none" spc="0" normalizeH="0" baseline="0" noProof="0" dirty="0" smtClean="0">
          <a:ln>
            <a:noFill/>
          </a:ln>
          <a:solidFill>
            <a:schemeClr val="accent2"/>
          </a:solidFill>
          <a:effectLst/>
          <a:uLnTx/>
          <a:uFillTx/>
          <a:latin typeface="+mn-lt"/>
          <a:ea typeface="+mn-ea"/>
          <a:cs typeface="+mn-cs"/>
        </a:defRPr>
      </a:lvl1pPr>
    </p:titleStyle>
    <p:bodyStyle>
      <a:lvl1pPr marL="382059" indent="-382059" algn="l" defTabSz="1018824" rtl="0" eaLnBrk="1" latinLnBrk="0" hangingPunct="1">
        <a:lnSpc>
          <a:spcPct val="120000"/>
        </a:lnSpc>
        <a:spcBef>
          <a:spcPts val="0"/>
        </a:spcBef>
        <a:spcAft>
          <a:spcPts val="400"/>
        </a:spcAft>
        <a:buFont typeface="Arial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61963" indent="-234950" algn="l" defTabSz="1018824" rtl="0" eaLnBrk="1" latinLnBrk="0" hangingPunct="1">
        <a:lnSpc>
          <a:spcPct val="120000"/>
        </a:lnSpc>
        <a:spcBef>
          <a:spcPts val="0"/>
        </a:spcBef>
        <a:spcAft>
          <a:spcPts val="400"/>
        </a:spcAft>
        <a:buFont typeface="Arial" pitchFamily="34" charset="0"/>
        <a:buNone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687388" indent="-225425" algn="l" defTabSz="1018824" rtl="0" eaLnBrk="1" latinLnBrk="0" hangingPunct="1">
        <a:lnSpc>
          <a:spcPct val="120000"/>
        </a:lnSpc>
        <a:spcBef>
          <a:spcPts val="0"/>
        </a:spcBef>
        <a:spcAft>
          <a:spcPts val="400"/>
        </a:spcAft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7013" algn="l" defTabSz="1018824" rtl="0" eaLnBrk="1" latinLnBrk="0" hangingPunct="1">
        <a:lnSpc>
          <a:spcPct val="120000"/>
        </a:lnSpc>
        <a:spcBef>
          <a:spcPts val="0"/>
        </a:spcBef>
        <a:spcAft>
          <a:spcPts val="400"/>
        </a:spcAft>
        <a:buFont typeface="Arial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6363" indent="-461963" algn="l" defTabSz="1018824" rtl="0" eaLnBrk="1" latinLnBrk="0" hangingPunct="1">
        <a:lnSpc>
          <a:spcPct val="120000"/>
        </a:lnSpc>
        <a:spcBef>
          <a:spcPts val="0"/>
        </a:spcBef>
        <a:spcAft>
          <a:spcPts val="400"/>
        </a:spcAft>
        <a:buFont typeface="Arial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3" Type="http://schemas.openxmlformats.org/officeDocument/2006/relationships/image" Target="../media/image34.png"/><Relationship Id="rId7" Type="http://schemas.openxmlformats.org/officeDocument/2006/relationships/image" Target="../media/image38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Relationship Id="rId4" Type="http://schemas.openxmlformats.org/officeDocument/2006/relationships/image" Target="../media/image35.png"/><Relationship Id="rId9" Type="http://schemas.openxmlformats.org/officeDocument/2006/relationships/image" Target="../media/image4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png"/><Relationship Id="rId3" Type="http://schemas.openxmlformats.org/officeDocument/2006/relationships/image" Target="../media/image42.png"/><Relationship Id="rId7" Type="http://schemas.openxmlformats.org/officeDocument/2006/relationships/image" Target="../media/image46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5.png"/><Relationship Id="rId5" Type="http://schemas.openxmlformats.org/officeDocument/2006/relationships/image" Target="../media/image44.png"/><Relationship Id="rId10" Type="http://schemas.openxmlformats.org/officeDocument/2006/relationships/image" Target="../media/image49.png"/><Relationship Id="rId4" Type="http://schemas.openxmlformats.org/officeDocument/2006/relationships/image" Target="../media/image43.png"/><Relationship Id="rId9" Type="http://schemas.openxmlformats.org/officeDocument/2006/relationships/image" Target="../media/image4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3.png"/><Relationship Id="rId4" Type="http://schemas.openxmlformats.org/officeDocument/2006/relationships/image" Target="../media/image52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3" Type="http://schemas.openxmlformats.org/officeDocument/2006/relationships/image" Target="../media/image55.png"/><Relationship Id="rId7" Type="http://schemas.openxmlformats.org/officeDocument/2006/relationships/image" Target="../media/image59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8.png"/><Relationship Id="rId5" Type="http://schemas.openxmlformats.org/officeDocument/2006/relationships/image" Target="../media/image57.png"/><Relationship Id="rId4" Type="http://schemas.openxmlformats.org/officeDocument/2006/relationships/image" Target="../media/image56.png"/><Relationship Id="rId9" Type="http://schemas.openxmlformats.org/officeDocument/2006/relationships/image" Target="../media/image61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png"/><Relationship Id="rId3" Type="http://schemas.openxmlformats.org/officeDocument/2006/relationships/image" Target="../media/image63.png"/><Relationship Id="rId7" Type="http://schemas.openxmlformats.org/officeDocument/2006/relationships/image" Target="../media/image67.png"/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6.png"/><Relationship Id="rId5" Type="http://schemas.openxmlformats.org/officeDocument/2006/relationships/image" Target="../media/image65.png"/><Relationship Id="rId4" Type="http://schemas.openxmlformats.org/officeDocument/2006/relationships/image" Target="../media/image6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6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3.png"/><Relationship Id="rId2" Type="http://schemas.openxmlformats.org/officeDocument/2006/relationships/image" Target="../media/image7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5.png"/><Relationship Id="rId2" Type="http://schemas.openxmlformats.org/officeDocument/2006/relationships/image" Target="../media/image74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7.png"/><Relationship Id="rId2" Type="http://schemas.openxmlformats.org/officeDocument/2006/relationships/image" Target="../media/image76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9.png"/><Relationship Id="rId4" Type="http://schemas.openxmlformats.org/officeDocument/2006/relationships/image" Target="../media/image78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1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4.png"/><Relationship Id="rId2" Type="http://schemas.openxmlformats.org/officeDocument/2006/relationships/image" Target="../media/image83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7.png"/><Relationship Id="rId2" Type="http://schemas.openxmlformats.org/officeDocument/2006/relationships/image" Target="../media/image86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9.png"/><Relationship Id="rId2" Type="http://schemas.openxmlformats.org/officeDocument/2006/relationships/image" Target="../media/image88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55390" y="2167545"/>
            <a:ext cx="6175723" cy="175432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7000" dirty="0" smtClean="0">
                <a:solidFill>
                  <a:schemeClr val="accent1"/>
                </a:solidFill>
                <a:latin typeface="HelveticaNeueLT Pro 35 Th" pitchFamily="34" charset="0"/>
              </a:rPr>
              <a:t>Answer</a:t>
            </a:r>
          </a:p>
          <a:p>
            <a:pPr algn="r"/>
            <a:r>
              <a:rPr lang="en-US" sz="4400" dirty="0" smtClean="0">
                <a:solidFill>
                  <a:schemeClr val="accent1"/>
                </a:solidFill>
                <a:latin typeface="HelveticaNeueLT Pro 35 Th" pitchFamily="34" charset="0"/>
              </a:rPr>
              <a:t>Junction &amp; Trim</a:t>
            </a:r>
            <a:r>
              <a:rPr lang="en-US" sz="4400" dirty="0" smtClean="0">
                <a:solidFill>
                  <a:schemeClr val="accent1"/>
                </a:solidFill>
                <a:latin typeface="HelveticaNeueLT Pro 35 Th" pitchFamily="34" charset="0"/>
              </a:rPr>
              <a:t>  </a:t>
            </a:r>
            <a:endParaRPr lang="en-US" sz="4400" dirty="0">
              <a:solidFill>
                <a:schemeClr val="accent1"/>
              </a:solidFill>
              <a:latin typeface="HelveticaNeueLT Pro 35 Th" pitchFamily="34" charset="0"/>
            </a:endParaRPr>
          </a:p>
        </p:txBody>
      </p:sp>
      <p:pic>
        <p:nvPicPr>
          <p:cNvPr id="14" name="Picture 13" descr="Steelcase Classic - PMS 42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027989" y="7087658"/>
            <a:ext cx="1143000" cy="211667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231467" y="4006473"/>
            <a:ext cx="2920991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dirty="0" smtClean="0"/>
              <a:t>for </a:t>
            </a:r>
            <a:r>
              <a:rPr lang="en-US" dirty="0" err="1" smtClean="0"/>
              <a:t>Revit</a:t>
            </a:r>
            <a:r>
              <a:rPr lang="en-US" dirty="0" smtClean="0"/>
              <a:t> Families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implemented skin arrangements</a:t>
            </a:r>
            <a:endParaRPr lang="en-US" dirty="0"/>
          </a:p>
        </p:txBody>
      </p:sp>
      <p:sp>
        <p:nvSpPr>
          <p:cNvPr id="37" name="Textfeld 13"/>
          <p:cNvSpPr txBox="1"/>
          <p:nvPr/>
        </p:nvSpPr>
        <p:spPr>
          <a:xfrm>
            <a:off x="1027700" y="1538860"/>
            <a:ext cx="13295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b="1" dirty="0" smtClean="0"/>
              <a:t>54‘‘ H Panel</a:t>
            </a:r>
            <a:endParaRPr lang="de-DE" sz="1600" b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4425" y="1815873"/>
            <a:ext cx="6915150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 t="34211"/>
          <a:stretch>
            <a:fillRect/>
          </a:stretch>
        </p:blipFill>
        <p:spPr bwMode="auto">
          <a:xfrm>
            <a:off x="993322" y="3015343"/>
            <a:ext cx="72009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print"/>
          <a:srcRect t="27778"/>
          <a:stretch>
            <a:fillRect/>
          </a:stretch>
        </p:blipFill>
        <p:spPr bwMode="auto">
          <a:xfrm>
            <a:off x="1021217" y="3897086"/>
            <a:ext cx="7058025" cy="990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97416" y="5611586"/>
            <a:ext cx="690562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6" name="Picture 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437791" y="1647825"/>
            <a:ext cx="1238250" cy="612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8348" y="1815873"/>
            <a:ext cx="6915150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3"/>
          <p:cNvPicPr>
            <a:picLocks noChangeAspect="1" noChangeArrowheads="1"/>
          </p:cNvPicPr>
          <p:nvPr/>
        </p:nvPicPr>
        <p:blipFill>
          <a:blip r:embed="rId3" cstate="print"/>
          <a:srcRect t="34211"/>
          <a:stretch>
            <a:fillRect/>
          </a:stretch>
        </p:blipFill>
        <p:spPr bwMode="auto">
          <a:xfrm>
            <a:off x="1287245" y="3015343"/>
            <a:ext cx="72009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4"/>
          <p:cNvPicPr>
            <a:picLocks noChangeAspect="1" noChangeArrowheads="1"/>
          </p:cNvPicPr>
          <p:nvPr/>
        </p:nvPicPr>
        <p:blipFill>
          <a:blip r:embed="rId4" cstate="print"/>
          <a:srcRect t="27778"/>
          <a:stretch>
            <a:fillRect/>
          </a:stretch>
        </p:blipFill>
        <p:spPr bwMode="auto">
          <a:xfrm>
            <a:off x="1315140" y="3897086"/>
            <a:ext cx="7058025" cy="990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508361" y="4794477"/>
            <a:ext cx="686752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391339" y="5611586"/>
            <a:ext cx="690562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578437" y="6584497"/>
            <a:ext cx="67056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9" cstate="print"/>
          <a:srcRect r="10406"/>
          <a:stretch>
            <a:fillRect/>
          </a:stretch>
        </p:blipFill>
        <p:spPr bwMode="auto">
          <a:xfrm>
            <a:off x="43544" y="1942420"/>
            <a:ext cx="1382486" cy="547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implemented skin arrangements</a:t>
            </a:r>
            <a:endParaRPr lang="en-US" dirty="0"/>
          </a:p>
        </p:txBody>
      </p:sp>
      <p:sp>
        <p:nvSpPr>
          <p:cNvPr id="37" name="Textfeld 13"/>
          <p:cNvSpPr txBox="1"/>
          <p:nvPr/>
        </p:nvSpPr>
        <p:spPr>
          <a:xfrm>
            <a:off x="1027700" y="1538860"/>
            <a:ext cx="13295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b="1" dirty="0" smtClean="0"/>
              <a:t>66‘‘ H Panel</a:t>
            </a:r>
            <a:endParaRPr lang="de-DE" sz="1600" b="1" dirty="0"/>
          </a:p>
        </p:txBody>
      </p:sp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4779" y="2626200"/>
            <a:ext cx="5286375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3" cstate="print"/>
          <a:srcRect t="22125"/>
          <a:stretch>
            <a:fillRect/>
          </a:stretch>
        </p:blipFill>
        <p:spPr bwMode="auto">
          <a:xfrm>
            <a:off x="2053340" y="3701164"/>
            <a:ext cx="5276850" cy="9123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73753" y="1862138"/>
            <a:ext cx="5562600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9" name="Picture 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03019" y="4516891"/>
            <a:ext cx="5238750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0" name="Picture 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00286" y="5220381"/>
            <a:ext cx="52482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1" name="Picture 1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185330" y="6060621"/>
            <a:ext cx="5143500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2" name="Picture 1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193495" y="6829425"/>
            <a:ext cx="510540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3" name="Picture 13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19781" y="1942420"/>
            <a:ext cx="1533525" cy="562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917317" y="1781175"/>
            <a:ext cx="1190625" cy="599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implemented skin arrangements</a:t>
            </a:r>
            <a:endParaRPr lang="en-US" dirty="0"/>
          </a:p>
        </p:txBody>
      </p:sp>
      <p:sp>
        <p:nvSpPr>
          <p:cNvPr id="37" name="Textfeld 13"/>
          <p:cNvSpPr txBox="1"/>
          <p:nvPr/>
        </p:nvSpPr>
        <p:spPr>
          <a:xfrm>
            <a:off x="1027700" y="1538860"/>
            <a:ext cx="19467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b="1" dirty="0" smtClean="0"/>
              <a:t>66‘‘ H Panel- cont.</a:t>
            </a:r>
            <a:endParaRPr lang="de-DE" sz="1600" b="1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6081" y="1789339"/>
            <a:ext cx="5267325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12409" y="2870427"/>
            <a:ext cx="5191125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68866" y="3964442"/>
            <a:ext cx="5343525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74864" y="2085975"/>
            <a:ext cx="1104900" cy="2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implemented skin arrangements</a:t>
            </a:r>
            <a:endParaRPr lang="en-US" dirty="0"/>
          </a:p>
        </p:txBody>
      </p:sp>
      <p:sp>
        <p:nvSpPr>
          <p:cNvPr id="37" name="Textfeld 13"/>
          <p:cNvSpPr txBox="1"/>
          <p:nvPr/>
        </p:nvSpPr>
        <p:spPr>
          <a:xfrm>
            <a:off x="1027700" y="1538860"/>
            <a:ext cx="13295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b="1" dirty="0" smtClean="0"/>
              <a:t>78‘‘ H Panel</a:t>
            </a:r>
            <a:endParaRPr lang="de-DE" sz="1600" b="1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2989" y="1923370"/>
            <a:ext cx="518160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47200" y="2903084"/>
            <a:ext cx="51625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13195" y="3881438"/>
            <a:ext cx="50958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71693" y="4802641"/>
            <a:ext cx="5200650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937675" y="5751739"/>
            <a:ext cx="518160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005031" y="6810375"/>
            <a:ext cx="5133975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7" name="Picture 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1781175"/>
            <a:ext cx="1924050" cy="599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8" name="Picture 10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690485" y="1485900"/>
            <a:ext cx="1352550" cy="628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implemented skin arrangements</a:t>
            </a:r>
            <a:endParaRPr lang="en-US" dirty="0"/>
          </a:p>
        </p:txBody>
      </p:sp>
      <p:sp>
        <p:nvSpPr>
          <p:cNvPr id="37" name="Textfeld 13"/>
          <p:cNvSpPr txBox="1"/>
          <p:nvPr/>
        </p:nvSpPr>
        <p:spPr>
          <a:xfrm>
            <a:off x="1027700" y="1538860"/>
            <a:ext cx="20493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b="1" dirty="0" smtClean="0"/>
              <a:t>78‘‘ H Panel – cont.</a:t>
            </a:r>
            <a:endParaRPr lang="de-DE" sz="1600" b="1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04988" y="1956028"/>
            <a:ext cx="5076825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40342" y="2781300"/>
            <a:ext cx="53625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85257" y="3941309"/>
            <a:ext cx="51816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41714" y="4894490"/>
            <a:ext cx="5181600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796824" y="5919788"/>
            <a:ext cx="5114925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1" name="Picture 9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31470" y="2210753"/>
            <a:ext cx="1409700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2" name="Picture 10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353300" y="2310765"/>
            <a:ext cx="1143000" cy="241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implemented skin arrangements</a:t>
            </a:r>
            <a:endParaRPr lang="en-US" dirty="0"/>
          </a:p>
        </p:txBody>
      </p:sp>
      <p:sp>
        <p:nvSpPr>
          <p:cNvPr id="37" name="Textfeld 13"/>
          <p:cNvSpPr txBox="1"/>
          <p:nvPr/>
        </p:nvSpPr>
        <p:spPr>
          <a:xfrm>
            <a:off x="1027700" y="1538860"/>
            <a:ext cx="20493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b="1" dirty="0" smtClean="0"/>
              <a:t>78‘‘ H Panel – cont.</a:t>
            </a:r>
            <a:endParaRPr lang="de-DE" sz="1600" b="1" dirty="0"/>
          </a:p>
        </p:txBody>
      </p:sp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6082" y="1921329"/>
            <a:ext cx="5267325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57993" y="3103109"/>
            <a:ext cx="51435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25324" y="4137932"/>
            <a:ext cx="771525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4"/>
          <p:cNvSpPr>
            <a:spLocks noGrp="1"/>
          </p:cNvSpPr>
          <p:nvPr>
            <p:ph type="title"/>
          </p:nvPr>
        </p:nvSpPr>
        <p:spPr>
          <a:xfrm>
            <a:off x="1585315" y="981512"/>
            <a:ext cx="7673975" cy="518676"/>
          </a:xfrm>
        </p:spPr>
        <p:txBody>
          <a:bodyPr/>
          <a:lstStyle/>
          <a:p>
            <a:r>
              <a:rPr lang="en-US" dirty="0" smtClean="0"/>
              <a:t>element properties</a:t>
            </a:r>
            <a:endParaRPr lang="en-US" dirty="0"/>
          </a:p>
        </p:txBody>
      </p:sp>
      <p:grpSp>
        <p:nvGrpSpPr>
          <p:cNvPr id="21" name="Group 20"/>
          <p:cNvGrpSpPr/>
          <p:nvPr/>
        </p:nvGrpSpPr>
        <p:grpSpPr>
          <a:xfrm>
            <a:off x="2736061" y="2051352"/>
            <a:ext cx="4511170" cy="4808464"/>
            <a:chOff x="4410313" y="1806653"/>
            <a:chExt cx="4511170" cy="4808464"/>
          </a:xfrm>
        </p:grpSpPr>
        <p:pic>
          <p:nvPicPr>
            <p:cNvPr id="13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572000" y="2214554"/>
              <a:ext cx="1628775" cy="3343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4" name="Textfeld 11"/>
            <p:cNvSpPr txBox="1"/>
            <p:nvPr/>
          </p:nvSpPr>
          <p:spPr>
            <a:xfrm rot="19590461">
              <a:off x="4410313" y="2893366"/>
              <a:ext cx="2587552" cy="16312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 smtClean="0"/>
                <a:t>            </a:t>
              </a:r>
              <a:r>
                <a:rPr lang="de-DE" dirty="0" smtClean="0">
                  <a:solidFill>
                    <a:schemeClr val="bg1"/>
                  </a:solidFill>
                </a:rPr>
                <a:t>3 Exterior</a:t>
              </a:r>
            </a:p>
            <a:p>
              <a:endParaRPr lang="de-DE" dirty="0"/>
            </a:p>
            <a:p>
              <a:r>
                <a:rPr lang="de-DE" dirty="0" smtClean="0"/>
                <a:t>      </a:t>
              </a:r>
              <a:r>
                <a:rPr lang="de-DE" dirty="0" smtClean="0">
                  <a:solidFill>
                    <a:schemeClr val="bg1"/>
                  </a:solidFill>
                </a:rPr>
                <a:t>2 Exterior</a:t>
              </a:r>
            </a:p>
            <a:p>
              <a:endParaRPr lang="de-DE" dirty="0" smtClean="0"/>
            </a:p>
            <a:p>
              <a:r>
                <a:rPr lang="de-DE" dirty="0" smtClean="0">
                  <a:solidFill>
                    <a:schemeClr val="bg1"/>
                  </a:solidFill>
                </a:rPr>
                <a:t>1 Exterior</a:t>
              </a:r>
              <a:endParaRPr lang="de-DE" dirty="0">
                <a:solidFill>
                  <a:schemeClr val="bg1"/>
                </a:solidFill>
              </a:endParaRPr>
            </a:p>
          </p:txBody>
        </p:sp>
        <p:sp>
          <p:nvSpPr>
            <p:cNvPr id="15" name="Textfeld 15"/>
            <p:cNvSpPr txBox="1"/>
            <p:nvPr/>
          </p:nvSpPr>
          <p:spPr>
            <a:xfrm rot="19590461">
              <a:off x="6333931" y="1806653"/>
              <a:ext cx="2587552" cy="1708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 smtClean="0"/>
                <a:t>           3 Interior</a:t>
              </a:r>
            </a:p>
            <a:p>
              <a:endParaRPr lang="de-DE" sz="2500" dirty="0"/>
            </a:p>
            <a:p>
              <a:r>
                <a:rPr lang="de-DE" dirty="0" smtClean="0"/>
                <a:t>    2 Interior</a:t>
              </a:r>
            </a:p>
            <a:p>
              <a:endParaRPr lang="de-DE" dirty="0" smtClean="0"/>
            </a:p>
            <a:p>
              <a:r>
                <a:rPr lang="de-DE" dirty="0" smtClean="0"/>
                <a:t>1 Interior</a:t>
              </a:r>
              <a:endParaRPr lang="de-DE" dirty="0"/>
            </a:p>
          </p:txBody>
        </p:sp>
        <p:sp>
          <p:nvSpPr>
            <p:cNvPr id="16" name="Pfeil nach rechts 16"/>
            <p:cNvSpPr/>
            <p:nvPr/>
          </p:nvSpPr>
          <p:spPr>
            <a:xfrm rot="8631906">
              <a:off x="6272244" y="2527952"/>
              <a:ext cx="629558" cy="156983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7" name="Pfeil nach rechts 17"/>
            <p:cNvSpPr/>
            <p:nvPr/>
          </p:nvSpPr>
          <p:spPr>
            <a:xfrm rot="8631906">
              <a:off x="6200806" y="3387246"/>
              <a:ext cx="629558" cy="156983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8" name="Pfeil nach rechts 18"/>
            <p:cNvSpPr/>
            <p:nvPr/>
          </p:nvSpPr>
          <p:spPr>
            <a:xfrm rot="8631906">
              <a:off x="6200805" y="4028151"/>
              <a:ext cx="629558" cy="156983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19" name="Picture 18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500958" y="4071942"/>
              <a:ext cx="1304925" cy="25431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element properties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777284" y="2350609"/>
            <a:ext cx="3644721" cy="1385279"/>
          </a:xfrm>
        </p:spPr>
        <p:txBody>
          <a:bodyPr/>
          <a:lstStyle/>
          <a:p>
            <a:r>
              <a:rPr lang="de-DE" dirty="0" smtClean="0"/>
              <a:t>Materials can be assigned for each single panel.</a:t>
            </a:r>
          </a:p>
          <a:p>
            <a:r>
              <a:rPr lang="de-DE" dirty="0" smtClean="0"/>
              <a:t>This includes wood, laminate, steel and slatwall panels.</a:t>
            </a:r>
            <a:endParaRPr lang="de-D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777284" y="5259580"/>
            <a:ext cx="3410979" cy="1333983"/>
          </a:xfrm>
        </p:spPr>
        <p:txBody>
          <a:bodyPr/>
          <a:lstStyle/>
          <a:p>
            <a:r>
              <a:rPr lang="de-DE" dirty="0" smtClean="0"/>
              <a:t>The materials for frame and glass are available as type properties, as with base trim and top trim materials. </a:t>
            </a:r>
          </a:p>
        </p:txBody>
      </p:sp>
      <p:sp>
        <p:nvSpPr>
          <p:cNvPr id="8" name="Rectangle 7"/>
          <p:cNvSpPr/>
          <p:nvPr/>
        </p:nvSpPr>
        <p:spPr>
          <a:xfrm>
            <a:off x="553793" y="1394364"/>
            <a:ext cx="866748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 smtClean="0"/>
              <a:t>Sample: Steelcase - Answer Solution - Panel - 42'' H Base Panel</a:t>
            </a:r>
            <a:endParaRPr lang="de-DE" dirty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39913" y="2403110"/>
            <a:ext cx="3619500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9913" y="5314356"/>
            <a:ext cx="2695575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window spanning two panels</a:t>
            </a:r>
            <a:endParaRPr lang="en-US" dirty="0"/>
          </a:p>
        </p:txBody>
      </p:sp>
      <p:grpSp>
        <p:nvGrpSpPr>
          <p:cNvPr id="20" name="Group 19"/>
          <p:cNvGrpSpPr/>
          <p:nvPr/>
        </p:nvGrpSpPr>
        <p:grpSpPr>
          <a:xfrm>
            <a:off x="902052" y="2545066"/>
            <a:ext cx="4444832" cy="3852213"/>
            <a:chOff x="3785355" y="1891949"/>
            <a:chExt cx="5334509" cy="4623272"/>
          </a:xfrm>
        </p:grpSpPr>
        <p:pic>
          <p:nvPicPr>
            <p:cNvPr id="13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785355" y="2468484"/>
              <a:ext cx="2700339" cy="25554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4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163197" y="1891949"/>
              <a:ext cx="1956667" cy="22033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grpSp>
          <p:nvGrpSpPr>
            <p:cNvPr id="17" name="Group 16"/>
            <p:cNvGrpSpPr/>
            <p:nvPr/>
          </p:nvGrpSpPr>
          <p:grpSpPr>
            <a:xfrm>
              <a:off x="7422667" y="3854003"/>
              <a:ext cx="1697197" cy="2661218"/>
              <a:chOff x="7422667" y="3854003"/>
              <a:chExt cx="1697197" cy="2661218"/>
            </a:xfrm>
          </p:grpSpPr>
          <p:pic>
            <p:nvPicPr>
              <p:cNvPr id="15" name="Picture 2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7476790" y="3854003"/>
                <a:ext cx="1643074" cy="26612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sp>
            <p:nvSpPr>
              <p:cNvPr id="16" name="Pfeil nach rechts 11"/>
              <p:cNvSpPr/>
              <p:nvPr/>
            </p:nvSpPr>
            <p:spPr>
              <a:xfrm rot="17691347">
                <a:off x="7271266" y="5873882"/>
                <a:ext cx="456072" cy="153270"/>
              </a:xfrm>
              <a:prstGeom prst="rightArrow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</p:grpSp>
      <p:pic>
        <p:nvPicPr>
          <p:cNvPr id="19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66013" y="3214446"/>
            <a:ext cx="3252409" cy="2563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715045" y="5890633"/>
            <a:ext cx="4219866" cy="878040"/>
          </a:xfrm>
        </p:spPr>
        <p:txBody>
          <a:bodyPr/>
          <a:lstStyle/>
          <a:p>
            <a:r>
              <a:rPr lang="de-DE" dirty="0" smtClean="0"/>
              <a:t>End-of-run junction placed separately at the end of the panel.</a:t>
            </a:r>
          </a:p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632548" y="1465547"/>
            <a:ext cx="56116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dirty="0" smtClean="0"/>
              <a:t>Use Offset Parameters in Element Properties, disable „“Show Top Trim“ Parameter</a:t>
            </a:r>
          </a:p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014607" y="7214826"/>
            <a:ext cx="79415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Note: For special conditions, a separate junction family is available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>
            <a:spLocks noGrp="1"/>
          </p:cNvSpPr>
          <p:nvPr>
            <p:ph type="title"/>
          </p:nvPr>
        </p:nvSpPr>
        <p:spPr>
          <a:xfrm>
            <a:off x="1585315" y="981512"/>
            <a:ext cx="7673975" cy="518676"/>
          </a:xfrm>
        </p:spPr>
        <p:txBody>
          <a:bodyPr/>
          <a:lstStyle/>
          <a:p>
            <a:r>
              <a:rPr lang="en-US" dirty="0" smtClean="0"/>
              <a:t>top screens</a:t>
            </a:r>
            <a:endParaRPr lang="en-US" dirty="0"/>
          </a:p>
        </p:txBody>
      </p:sp>
      <p:grpSp>
        <p:nvGrpSpPr>
          <p:cNvPr id="21" name="Group 20"/>
          <p:cNvGrpSpPr/>
          <p:nvPr/>
        </p:nvGrpSpPr>
        <p:grpSpPr>
          <a:xfrm>
            <a:off x="1589261" y="1493131"/>
            <a:ext cx="4282771" cy="3967512"/>
            <a:chOff x="1071538" y="1531767"/>
            <a:chExt cx="5019436" cy="4649950"/>
          </a:xfrm>
        </p:grpSpPr>
        <p:grpSp>
          <p:nvGrpSpPr>
            <p:cNvPr id="17" name="Group 16"/>
            <p:cNvGrpSpPr/>
            <p:nvPr/>
          </p:nvGrpSpPr>
          <p:grpSpPr>
            <a:xfrm>
              <a:off x="3966899" y="1531767"/>
              <a:ext cx="2124075" cy="2200275"/>
              <a:chOff x="5357818" y="1428736"/>
              <a:chExt cx="2124075" cy="2200275"/>
            </a:xfrm>
          </p:grpSpPr>
          <p:pic>
            <p:nvPicPr>
              <p:cNvPr id="18" name="Picture 4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5357818" y="1428736"/>
                <a:ext cx="2124075" cy="22002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sp>
            <p:nvSpPr>
              <p:cNvPr id="19" name="Pfeil nach rechts 20"/>
              <p:cNvSpPr/>
              <p:nvPr/>
            </p:nvSpPr>
            <p:spPr>
              <a:xfrm rot="10800000">
                <a:off x="5500694" y="2928934"/>
                <a:ext cx="456072" cy="153270"/>
              </a:xfrm>
              <a:prstGeom prst="rightArrow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pic>
          <p:nvPicPr>
            <p:cNvPr id="20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071538" y="2285992"/>
              <a:ext cx="2238375" cy="3895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14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1191033" y="5314437"/>
            <a:ext cx="4219866" cy="878040"/>
          </a:xfrm>
        </p:spPr>
        <p:txBody>
          <a:bodyPr/>
          <a:lstStyle/>
          <a:p>
            <a:r>
              <a:rPr lang="de-DE" dirty="0" smtClean="0"/>
              <a:t>Top screens are separate families.</a:t>
            </a:r>
          </a:p>
          <a:p>
            <a:r>
              <a:rPr lang="de-DE" dirty="0" smtClean="0"/>
              <a:t>They can be loaded and placed separately on top of the panel, using the appropriate type. Each type contains the correct default elevation.</a:t>
            </a:r>
          </a:p>
          <a:p>
            <a:endParaRPr lang="en-US" dirty="0"/>
          </a:p>
        </p:txBody>
      </p:sp>
      <p:pic>
        <p:nvPicPr>
          <p:cNvPr id="22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77666" y="1904666"/>
            <a:ext cx="2809875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1012854" y="3177472"/>
            <a:ext cx="5001580" cy="3864869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de-DE" sz="2000" dirty="0"/>
              <a:t>Only </a:t>
            </a:r>
            <a:r>
              <a:rPr lang="de-DE" sz="2000" dirty="0" smtClean="0"/>
              <a:t>base </a:t>
            </a:r>
            <a:r>
              <a:rPr lang="de-DE" sz="2000" dirty="0"/>
              <a:t>panels are </a:t>
            </a:r>
            <a:r>
              <a:rPr lang="de-DE" sz="2000" dirty="0" smtClean="0"/>
              <a:t>available.</a:t>
            </a:r>
            <a:endParaRPr lang="de-DE" sz="2000" dirty="0"/>
          </a:p>
          <a:p>
            <a:pPr>
              <a:buFont typeface="Arial" pitchFamily="34" charset="0"/>
              <a:buChar char="•"/>
            </a:pPr>
            <a:r>
              <a:rPr lang="de-DE" sz="2000" dirty="0"/>
              <a:t>Each </a:t>
            </a:r>
            <a:r>
              <a:rPr lang="de-DE" sz="2000" dirty="0" smtClean="0"/>
              <a:t>height </a:t>
            </a:r>
            <a:r>
              <a:rPr lang="de-DE" sz="2000" dirty="0"/>
              <a:t>represents 1 </a:t>
            </a:r>
            <a:r>
              <a:rPr lang="de-DE" sz="2000" dirty="0" smtClean="0"/>
              <a:t>family.</a:t>
            </a:r>
            <a:endParaRPr lang="de-DE" sz="2000" dirty="0"/>
          </a:p>
          <a:p>
            <a:pPr>
              <a:buFont typeface="Arial" pitchFamily="34" charset="0"/>
              <a:buChar char="•"/>
            </a:pPr>
            <a:r>
              <a:rPr lang="de-DE" sz="2000" dirty="0" smtClean="0"/>
              <a:t>Each width represents 1 type.</a:t>
            </a:r>
          </a:p>
          <a:p>
            <a:pPr>
              <a:buFont typeface="Arial" pitchFamily="34" charset="0"/>
              <a:buChar char="•"/>
            </a:pPr>
            <a:r>
              <a:rPr lang="de-DE" sz="2000" dirty="0" smtClean="0"/>
              <a:t>Intention of the families is to create layouts with nested families instead of arranging frames, junctions, skins individually.</a:t>
            </a:r>
          </a:p>
          <a:p>
            <a:pPr>
              <a:buFont typeface="Arial" pitchFamily="34" charset="0"/>
              <a:buChar char="•"/>
            </a:pPr>
            <a:r>
              <a:rPr lang="de-DE" sz="2000" dirty="0" smtClean="0"/>
              <a:t>Style </a:t>
            </a:r>
            <a:r>
              <a:rPr lang="de-DE" sz="2000" dirty="0"/>
              <a:t>Number only for </a:t>
            </a:r>
            <a:r>
              <a:rPr lang="de-DE" sz="2000" dirty="0" smtClean="0"/>
              <a:t>single                                               items </a:t>
            </a:r>
            <a:r>
              <a:rPr lang="de-DE" sz="2000" dirty="0"/>
              <a:t>available, not for panel </a:t>
            </a:r>
            <a:r>
              <a:rPr lang="de-DE" sz="2000" dirty="0" smtClean="0"/>
              <a:t>                                            families.</a:t>
            </a:r>
            <a:endParaRPr lang="de-DE" sz="2000" dirty="0"/>
          </a:p>
        </p:txBody>
      </p:sp>
      <p:grpSp>
        <p:nvGrpSpPr>
          <p:cNvPr id="6" name="Group 5"/>
          <p:cNvGrpSpPr/>
          <p:nvPr/>
        </p:nvGrpSpPr>
        <p:grpSpPr>
          <a:xfrm>
            <a:off x="5217194" y="1718908"/>
            <a:ext cx="4032662" cy="2453847"/>
            <a:chOff x="298838" y="353747"/>
            <a:chExt cx="3028950" cy="1843095"/>
          </a:xfrm>
        </p:grpSpPr>
        <p:pic>
          <p:nvPicPr>
            <p:cNvPr id="4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41714" y="1425317"/>
              <a:ext cx="2714625" cy="771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5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98838" y="353747"/>
              <a:ext cx="3028950" cy="962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>
            <a:spLocks noGrp="1"/>
          </p:cNvSpPr>
          <p:nvPr>
            <p:ph type="title"/>
          </p:nvPr>
        </p:nvSpPr>
        <p:spPr>
          <a:xfrm>
            <a:off x="1585315" y="981512"/>
            <a:ext cx="7673975" cy="518676"/>
          </a:xfrm>
        </p:spPr>
        <p:txBody>
          <a:bodyPr/>
          <a:lstStyle/>
          <a:p>
            <a:r>
              <a:rPr lang="en-US" dirty="0" smtClean="0"/>
              <a:t>change-of-height trim</a:t>
            </a:r>
            <a:endParaRPr lang="en-US" dirty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1191033" y="5314437"/>
            <a:ext cx="4219866" cy="878040"/>
          </a:xfrm>
        </p:spPr>
        <p:txBody>
          <a:bodyPr/>
          <a:lstStyle/>
          <a:p>
            <a:r>
              <a:rPr lang="en-US" dirty="0" smtClean="0"/>
              <a:t>Change-of-height trims can be placed separately. </a:t>
            </a:r>
          </a:p>
          <a:p>
            <a:r>
              <a:rPr lang="en-US" dirty="0" smtClean="0"/>
              <a:t>NOTE: Only sample types are currently implemented</a:t>
            </a:r>
            <a:endParaRPr lang="en-US" dirty="0"/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7683" y="1761584"/>
            <a:ext cx="3486150" cy="349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17" name="Group 16"/>
          <p:cNvGrpSpPr/>
          <p:nvPr/>
        </p:nvGrpSpPr>
        <p:grpSpPr>
          <a:xfrm>
            <a:off x="4498145" y="1761584"/>
            <a:ext cx="1381129" cy="1009650"/>
            <a:chOff x="5143504" y="2714620"/>
            <a:chExt cx="1381129" cy="1009650"/>
          </a:xfrm>
        </p:grpSpPr>
        <p:pic>
          <p:nvPicPr>
            <p:cNvPr id="18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715008" y="2714620"/>
              <a:ext cx="809625" cy="1009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9" name="Pfeil nach rechts 11"/>
            <p:cNvSpPr/>
            <p:nvPr/>
          </p:nvSpPr>
          <p:spPr>
            <a:xfrm rot="10800000">
              <a:off x="5143504" y="3429000"/>
              <a:ext cx="456072" cy="153270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pic>
        <p:nvPicPr>
          <p:cNvPr id="20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20089" y="1896621"/>
            <a:ext cx="3038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28749" y="2232069"/>
            <a:ext cx="3535476" cy="3202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itle 3"/>
          <p:cNvSpPr>
            <a:spLocks noGrp="1"/>
          </p:cNvSpPr>
          <p:nvPr>
            <p:ph type="title"/>
          </p:nvPr>
        </p:nvSpPr>
        <p:spPr>
          <a:xfrm>
            <a:off x="1585315" y="981512"/>
            <a:ext cx="7673975" cy="518676"/>
          </a:xfrm>
        </p:spPr>
        <p:txBody>
          <a:bodyPr/>
          <a:lstStyle/>
          <a:p>
            <a:r>
              <a:rPr lang="en-US" dirty="0" smtClean="0"/>
              <a:t>technology openings</a:t>
            </a:r>
            <a:endParaRPr lang="en-US" dirty="0"/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6612" y="1921964"/>
            <a:ext cx="3933825" cy="275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1191033" y="5314437"/>
            <a:ext cx="4219866" cy="878040"/>
          </a:xfrm>
        </p:spPr>
        <p:txBody>
          <a:bodyPr/>
          <a:lstStyle/>
          <a:p>
            <a:r>
              <a:rPr lang="de-DE" dirty="0" smtClean="0"/>
              <a:t>Technology Openings can be enabled in Element Properties under the Electrical group for the 2nd and 3rd panel.</a:t>
            </a:r>
          </a:p>
          <a:p>
            <a:r>
              <a:rPr lang="de-DE" dirty="0" smtClean="0"/>
              <a:t>They reflected the Spec Guide rules. EXCEPTION: The user is responsible,  that they show only on 12‘‘H panels.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03971" y="1874540"/>
            <a:ext cx="2637753" cy="448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41032" y="1846902"/>
            <a:ext cx="2238375" cy="451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itle 4"/>
          <p:cNvSpPr>
            <a:spLocks noGrp="1"/>
          </p:cNvSpPr>
          <p:nvPr>
            <p:ph type="title"/>
          </p:nvPr>
        </p:nvSpPr>
        <p:spPr>
          <a:xfrm>
            <a:off x="1585315" y="981512"/>
            <a:ext cx="7673975" cy="518676"/>
          </a:xfrm>
        </p:spPr>
        <p:txBody>
          <a:bodyPr/>
          <a:lstStyle/>
          <a:p>
            <a:r>
              <a:rPr lang="en-US" dirty="0" smtClean="0"/>
              <a:t>plan views</a:t>
            </a:r>
            <a:endParaRPr lang="en-US" dirty="0"/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2294606" y="5976494"/>
            <a:ext cx="3249416" cy="357552"/>
          </a:xfrm>
        </p:spPr>
        <p:txBody>
          <a:bodyPr/>
          <a:lstStyle/>
          <a:p>
            <a:pPr algn="l"/>
            <a:r>
              <a:rPr lang="en-US" dirty="0" smtClean="0"/>
              <a:t>coarse</a:t>
            </a:r>
            <a:endParaRPr lang="en-US" dirty="0"/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6001575" y="5976494"/>
            <a:ext cx="3249416" cy="357552"/>
          </a:xfrm>
        </p:spPr>
        <p:txBody>
          <a:bodyPr/>
          <a:lstStyle/>
          <a:p>
            <a:pPr algn="l"/>
            <a:r>
              <a:rPr lang="en-US" dirty="0" smtClean="0"/>
              <a:t>medium/fine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dimensions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1129553" y="2942950"/>
            <a:ext cx="3204949" cy="2595867"/>
          </a:xfrm>
        </p:spPr>
        <p:txBody>
          <a:bodyPr/>
          <a:lstStyle/>
          <a:p>
            <a:r>
              <a:rPr lang="de-DE" sz="2200" dirty="0" smtClean="0">
                <a:solidFill>
                  <a:schemeClr val="accent1"/>
                </a:solidFill>
              </a:rPr>
              <a:t>Panel Heights</a:t>
            </a:r>
          </a:p>
          <a:p>
            <a:r>
              <a:rPr lang="de-DE" sz="2000" dirty="0" smtClean="0"/>
              <a:t>30"H 	</a:t>
            </a:r>
            <a:r>
              <a:rPr lang="de-DE" sz="2000" dirty="0" smtClean="0">
                <a:solidFill>
                  <a:schemeClr val="accent6"/>
                </a:solidFill>
              </a:rPr>
              <a:t>30.25</a:t>
            </a:r>
          </a:p>
          <a:p>
            <a:r>
              <a:rPr lang="de-DE" sz="2000" dirty="0" smtClean="0">
                <a:solidFill>
                  <a:schemeClr val="accent6"/>
                </a:solidFill>
              </a:rPr>
              <a:t>42"H 	42.25</a:t>
            </a:r>
          </a:p>
          <a:p>
            <a:r>
              <a:rPr lang="de-DE" sz="2000" dirty="0" smtClean="0">
                <a:solidFill>
                  <a:schemeClr val="accent6"/>
                </a:solidFill>
              </a:rPr>
              <a:t>48‘‘H	48.25</a:t>
            </a:r>
          </a:p>
          <a:p>
            <a:r>
              <a:rPr lang="de-DE" sz="2000" dirty="0" smtClean="0">
                <a:solidFill>
                  <a:schemeClr val="accent6"/>
                </a:solidFill>
              </a:rPr>
              <a:t>54"H	54.25</a:t>
            </a:r>
          </a:p>
          <a:p>
            <a:r>
              <a:rPr lang="de-DE" sz="2000" dirty="0" smtClean="0">
                <a:solidFill>
                  <a:schemeClr val="accent6"/>
                </a:solidFill>
              </a:rPr>
              <a:t>66"H	66.25</a:t>
            </a:r>
          </a:p>
          <a:p>
            <a:r>
              <a:rPr lang="de-DE" sz="2000" dirty="0" smtClean="0">
                <a:solidFill>
                  <a:schemeClr val="accent6"/>
                </a:solidFill>
              </a:rPr>
              <a:t>78"H	78.25</a:t>
            </a: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82606" y="4584879"/>
            <a:ext cx="1878040" cy="1629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76541" y="4144879"/>
            <a:ext cx="3276977" cy="2103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175846" y="2403229"/>
            <a:ext cx="5103690" cy="5322277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endParaRPr lang="en-US" sz="1800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1800" dirty="0">
                <a:solidFill>
                  <a:schemeClr val="accent6"/>
                </a:solidFill>
              </a:rPr>
              <a:t>None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>
                <a:solidFill>
                  <a:schemeClr val="accent6"/>
                </a:solidFill>
              </a:rPr>
              <a:t>End-of-Run - Square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>
                <a:solidFill>
                  <a:schemeClr val="accent6"/>
                </a:solidFill>
              </a:rPr>
              <a:t>L </a:t>
            </a:r>
            <a:r>
              <a:rPr lang="en-US" sz="1800" dirty="0">
                <a:solidFill>
                  <a:schemeClr val="accent6"/>
                </a:solidFill>
              </a:rPr>
              <a:t>Junction - Square</a:t>
            </a:r>
            <a:endParaRPr lang="en-US" sz="1800" dirty="0" smtClean="0">
              <a:solidFill>
                <a:schemeClr val="accent6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1800" dirty="0" smtClean="0">
                <a:solidFill>
                  <a:schemeClr val="accent6"/>
                </a:solidFill>
              </a:rPr>
              <a:t>Y </a:t>
            </a:r>
            <a:r>
              <a:rPr lang="en-US" sz="1800" dirty="0">
                <a:solidFill>
                  <a:schemeClr val="accent6"/>
                </a:solidFill>
              </a:rPr>
              <a:t>Junction - Square</a:t>
            </a:r>
            <a:endParaRPr lang="en-US" sz="1800" dirty="0" smtClean="0">
              <a:solidFill>
                <a:schemeClr val="accent6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1800" dirty="0" smtClean="0">
                <a:solidFill>
                  <a:schemeClr val="accent6"/>
                </a:solidFill>
              </a:rPr>
              <a:t>T </a:t>
            </a:r>
            <a:r>
              <a:rPr lang="en-US" sz="1800" dirty="0">
                <a:solidFill>
                  <a:schemeClr val="accent6"/>
                </a:solidFill>
              </a:rPr>
              <a:t>Junction - Square</a:t>
            </a:r>
            <a:endParaRPr lang="en-US" sz="1800" dirty="0" smtClean="0">
              <a:solidFill>
                <a:schemeClr val="accent6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1800" dirty="0">
                <a:solidFill>
                  <a:schemeClr val="accent6"/>
                </a:solidFill>
              </a:rPr>
              <a:t>In-Line - Square</a:t>
            </a:r>
            <a:endParaRPr lang="en-US" sz="1800" dirty="0" smtClean="0">
              <a:solidFill>
                <a:schemeClr val="accent6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1800" dirty="0" smtClean="0">
                <a:solidFill>
                  <a:schemeClr val="accent6"/>
                </a:solidFill>
              </a:rPr>
              <a:t>X </a:t>
            </a:r>
            <a:r>
              <a:rPr lang="en-US" sz="1800" dirty="0">
                <a:solidFill>
                  <a:schemeClr val="accent6"/>
                </a:solidFill>
              </a:rPr>
              <a:t>Junction - Square </a:t>
            </a:r>
            <a:endParaRPr lang="en-US" sz="1800" dirty="0" smtClean="0">
              <a:solidFill>
                <a:schemeClr val="accent6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1800" dirty="0" smtClean="0">
                <a:solidFill>
                  <a:schemeClr val="accent6"/>
                </a:solidFill>
              </a:rPr>
              <a:t>V Junction – Square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>
                <a:solidFill>
                  <a:schemeClr val="accent6"/>
                </a:solidFill>
              </a:rPr>
              <a:t>End-of-Run - </a:t>
            </a:r>
            <a:r>
              <a:rPr lang="en-US" sz="1800" dirty="0" smtClean="0">
                <a:solidFill>
                  <a:schemeClr val="accent6"/>
                </a:solidFill>
              </a:rPr>
              <a:t>Thin</a:t>
            </a:r>
            <a:endParaRPr lang="en-US" sz="1800" dirty="0">
              <a:solidFill>
                <a:schemeClr val="accent6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1800" dirty="0">
                <a:solidFill>
                  <a:schemeClr val="accent6"/>
                </a:solidFill>
              </a:rPr>
              <a:t>L Junction - </a:t>
            </a:r>
            <a:r>
              <a:rPr lang="en-US" sz="1800" dirty="0" smtClean="0">
                <a:solidFill>
                  <a:schemeClr val="accent6"/>
                </a:solidFill>
              </a:rPr>
              <a:t>Thin</a:t>
            </a:r>
            <a:endParaRPr lang="en-US" sz="1800" dirty="0">
              <a:solidFill>
                <a:schemeClr val="accent6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1800" dirty="0">
                <a:solidFill>
                  <a:schemeClr val="accent6"/>
                </a:solidFill>
              </a:rPr>
              <a:t>Y Junction - </a:t>
            </a:r>
            <a:r>
              <a:rPr lang="en-US" sz="1800" dirty="0" smtClean="0">
                <a:solidFill>
                  <a:schemeClr val="accent6"/>
                </a:solidFill>
              </a:rPr>
              <a:t>Thin</a:t>
            </a:r>
            <a:endParaRPr lang="en-US" sz="1800" dirty="0">
              <a:solidFill>
                <a:schemeClr val="accent6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1800" dirty="0">
                <a:solidFill>
                  <a:schemeClr val="accent6"/>
                </a:solidFill>
              </a:rPr>
              <a:t>T Junction - </a:t>
            </a:r>
            <a:r>
              <a:rPr lang="en-US" sz="1800" dirty="0" smtClean="0">
                <a:solidFill>
                  <a:schemeClr val="accent6"/>
                </a:solidFill>
              </a:rPr>
              <a:t>Thin</a:t>
            </a:r>
            <a:endParaRPr lang="en-US" sz="1800" dirty="0">
              <a:solidFill>
                <a:schemeClr val="accent6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1800" dirty="0">
                <a:solidFill>
                  <a:schemeClr val="accent6"/>
                </a:solidFill>
              </a:rPr>
              <a:t>In-Line </a:t>
            </a:r>
            <a:r>
              <a:rPr lang="en-US" sz="1800" dirty="0" smtClean="0">
                <a:solidFill>
                  <a:schemeClr val="accent6"/>
                </a:solidFill>
              </a:rPr>
              <a:t>- Thin</a:t>
            </a:r>
            <a:endParaRPr lang="en-US" sz="1800" dirty="0">
              <a:solidFill>
                <a:schemeClr val="accent6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1800" dirty="0">
                <a:solidFill>
                  <a:schemeClr val="accent6"/>
                </a:solidFill>
              </a:rPr>
              <a:t>X Junction - </a:t>
            </a:r>
            <a:r>
              <a:rPr lang="en-US" sz="1800" dirty="0" smtClean="0">
                <a:solidFill>
                  <a:schemeClr val="accent6"/>
                </a:solidFill>
              </a:rPr>
              <a:t>Thin</a:t>
            </a:r>
            <a:endParaRPr lang="en-US" sz="1800" dirty="0">
              <a:solidFill>
                <a:schemeClr val="accent6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1800" dirty="0">
                <a:solidFill>
                  <a:schemeClr val="accent6"/>
                </a:solidFill>
              </a:rPr>
              <a:t>V Junction - </a:t>
            </a:r>
            <a:r>
              <a:rPr lang="en-US" sz="1800" dirty="0" smtClean="0">
                <a:solidFill>
                  <a:schemeClr val="accent6"/>
                </a:solidFill>
              </a:rPr>
              <a:t>Thin</a:t>
            </a:r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6245100" y="5191285"/>
            <a:ext cx="4329112" cy="2944681"/>
          </a:xfrm>
        </p:spPr>
        <p:txBody>
          <a:bodyPr/>
          <a:lstStyle/>
          <a:p>
            <a:pPr marL="384048" indent="-384048">
              <a:lnSpc>
                <a:spcPct val="120000"/>
              </a:lnSpc>
              <a:spcAft>
                <a:spcPts val="400"/>
              </a:spcAft>
              <a:buFont typeface="Arial" pitchFamily="34" charset="0"/>
              <a:buChar char="•"/>
            </a:pPr>
            <a:r>
              <a:rPr lang="en-US" dirty="0" smtClean="0"/>
              <a:t>12+12+12</a:t>
            </a:r>
          </a:p>
          <a:p>
            <a:pPr marL="384048" indent="-384048">
              <a:lnSpc>
                <a:spcPct val="120000"/>
              </a:lnSpc>
              <a:spcAft>
                <a:spcPts val="400"/>
              </a:spcAft>
              <a:buFont typeface="Arial" pitchFamily="34" charset="0"/>
              <a:buChar char="•"/>
            </a:pPr>
            <a:r>
              <a:rPr lang="en-US" dirty="0" smtClean="0"/>
              <a:t>12+12+12G</a:t>
            </a:r>
          </a:p>
          <a:p>
            <a:pPr marL="384048" indent="-384048">
              <a:lnSpc>
                <a:spcPct val="120000"/>
              </a:lnSpc>
              <a:spcAft>
                <a:spcPts val="400"/>
              </a:spcAft>
              <a:buFont typeface="Arial" pitchFamily="34" charset="0"/>
              <a:buChar char="•"/>
            </a:pPr>
            <a:r>
              <a:rPr lang="en-US" dirty="0" smtClean="0"/>
              <a:t>36</a:t>
            </a:r>
          </a:p>
          <a:p>
            <a:pPr marL="384048" indent="-384048">
              <a:lnSpc>
                <a:spcPct val="120000"/>
              </a:lnSpc>
              <a:spcAft>
                <a:spcPts val="400"/>
              </a:spcAft>
              <a:buFont typeface="Arial" pitchFamily="34" charset="0"/>
              <a:buChar char="•"/>
            </a:pPr>
            <a:r>
              <a:rPr lang="en-US" dirty="0" smtClean="0"/>
              <a:t>24+12</a:t>
            </a:r>
          </a:p>
          <a:p>
            <a:pPr marL="384048" indent="-384048">
              <a:lnSpc>
                <a:spcPct val="120000"/>
              </a:lnSpc>
              <a:spcAft>
                <a:spcPts val="400"/>
              </a:spcAft>
              <a:buFont typeface="Arial" pitchFamily="34" charset="0"/>
              <a:buChar char="•"/>
            </a:pPr>
            <a:r>
              <a:rPr lang="en-US" dirty="0" smtClean="0"/>
              <a:t>24+12G</a:t>
            </a:r>
          </a:p>
          <a:p>
            <a:pPr marL="384048" indent="-384048">
              <a:lnSpc>
                <a:spcPct val="120000"/>
              </a:lnSpc>
              <a:spcAft>
                <a:spcPts val="400"/>
              </a:spcAft>
            </a:pPr>
            <a:r>
              <a:rPr lang="en-US" dirty="0" smtClean="0"/>
              <a:t>	</a:t>
            </a:r>
            <a:r>
              <a:rPr lang="en-US" sz="1400" dirty="0" smtClean="0"/>
              <a:t>(note: ″G ″ stands for Glass Windows)</a:t>
            </a:r>
            <a:endParaRPr lang="en-US" sz="1400" dirty="0"/>
          </a:p>
        </p:txBody>
      </p:sp>
      <p:sp>
        <p:nvSpPr>
          <p:cNvPr id="8" name="Title 8"/>
          <p:cNvSpPr>
            <a:spLocks noGrp="1"/>
          </p:cNvSpPr>
          <p:nvPr>
            <p:ph type="title"/>
          </p:nvPr>
        </p:nvSpPr>
        <p:spPr>
          <a:xfrm>
            <a:off x="1585315" y="676877"/>
            <a:ext cx="7673975" cy="518676"/>
          </a:xfrm>
        </p:spPr>
        <p:txBody>
          <a:bodyPr/>
          <a:lstStyle/>
          <a:p>
            <a:r>
              <a:rPr lang="en-US" dirty="0" smtClean="0"/>
              <a:t>nested families (1)</a:t>
            </a:r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3338597" y="1828801"/>
            <a:ext cx="5909992" cy="3051979"/>
            <a:chOff x="214282" y="1643050"/>
            <a:chExt cx="8552437" cy="4416563"/>
          </a:xfrm>
        </p:grpSpPr>
        <p:pic>
          <p:nvPicPr>
            <p:cNvPr id="10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14282" y="1773347"/>
              <a:ext cx="369524" cy="15009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1" name="Picture 5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71472" y="2059100"/>
              <a:ext cx="253333" cy="15276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2" name="Picture 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928662" y="2411772"/>
              <a:ext cx="192381" cy="14895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3" name="Picture 7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214414" y="2761819"/>
              <a:ext cx="215238" cy="1495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4" name="Picture 8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6929454" y="2714620"/>
              <a:ext cx="899048" cy="14780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5" name="Picture 9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7858148" y="2928934"/>
              <a:ext cx="908571" cy="14876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6" name="Picture 10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5072066" y="2071678"/>
              <a:ext cx="904762" cy="14933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7" name="Picture 11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6000760" y="2428868"/>
              <a:ext cx="918095" cy="15257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8" name="Picture 12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4143373" y="1643050"/>
              <a:ext cx="916191" cy="14990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9" name="Picture 14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3000364" y="3630735"/>
              <a:ext cx="1178145" cy="24288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20" name="Pfeil nach rechts 26"/>
            <p:cNvSpPr/>
            <p:nvPr/>
          </p:nvSpPr>
          <p:spPr>
            <a:xfrm rot="6703794">
              <a:off x="3943658" y="3314790"/>
              <a:ext cx="629558" cy="156983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1" name="Pfeil nach rechts 27"/>
            <p:cNvSpPr/>
            <p:nvPr/>
          </p:nvSpPr>
          <p:spPr>
            <a:xfrm rot="8745004">
              <a:off x="4555792" y="3686926"/>
              <a:ext cx="456072" cy="153270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2" name="Pfeil nach rechts 28"/>
            <p:cNvSpPr/>
            <p:nvPr/>
          </p:nvSpPr>
          <p:spPr>
            <a:xfrm rot="9428001">
              <a:off x="4769491" y="3999610"/>
              <a:ext cx="1135561" cy="143073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3" name="Pfeil nach rechts 29"/>
            <p:cNvSpPr/>
            <p:nvPr/>
          </p:nvSpPr>
          <p:spPr>
            <a:xfrm rot="10044085" flipV="1">
              <a:off x="4849713" y="4144764"/>
              <a:ext cx="1936946" cy="140107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4" name="Pfeil nach rechts 30"/>
            <p:cNvSpPr/>
            <p:nvPr/>
          </p:nvSpPr>
          <p:spPr>
            <a:xfrm rot="10513231">
              <a:off x="4917383" y="4449120"/>
              <a:ext cx="2367114" cy="150326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5" name="Pfeil nach rechts 34"/>
            <p:cNvSpPr/>
            <p:nvPr/>
          </p:nvSpPr>
          <p:spPr>
            <a:xfrm rot="2242865">
              <a:off x="2054673" y="4234348"/>
              <a:ext cx="629558" cy="156983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26" name="Title 4"/>
          <p:cNvSpPr txBox="1">
            <a:spLocks/>
          </p:cNvSpPr>
          <p:nvPr/>
        </p:nvSpPr>
        <p:spPr>
          <a:xfrm>
            <a:off x="1763474" y="1112609"/>
            <a:ext cx="7673975" cy="518676"/>
          </a:xfrm>
          <a:prstGeom prst="rect">
            <a:avLst/>
          </a:prstGeom>
          <a:noFill/>
          <a:ln/>
          <a:effectLst/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r>
              <a:rPr lang="en-US" sz="2800" dirty="0" smtClean="0"/>
              <a:t>Sample: Steelcase - Answer Solution - Panel - 42'' H Base Panel</a:t>
            </a:r>
            <a:endParaRPr lang="de-DE" sz="2800" dirty="0"/>
          </a:p>
        </p:txBody>
      </p:sp>
      <p:sp>
        <p:nvSpPr>
          <p:cNvPr id="27" name="Text Placeholder 5"/>
          <p:cNvSpPr txBox="1">
            <a:spLocks/>
          </p:cNvSpPr>
          <p:nvPr/>
        </p:nvSpPr>
        <p:spPr>
          <a:xfrm>
            <a:off x="459346" y="1612710"/>
            <a:ext cx="3249416" cy="438290"/>
          </a:xfrm>
          <a:prstGeom prst="rect">
            <a:avLst/>
          </a:prstGeom>
        </p:spPr>
        <p:txBody>
          <a:bodyPr vert="horz" wrap="square" lIns="101882" tIns="50941" rIns="101882" bIns="50941" rtlCol="0" anchor="b" anchorCtr="0">
            <a:noAutofit/>
          </a:bodyPr>
          <a:lstStyle/>
          <a:p>
            <a:pPr marL="382059" marR="0" lvl="0" indent="-382059" algn="l" defTabSz="1018824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JUNCTION Family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8" name="Text Placeholder 10"/>
          <p:cNvSpPr txBox="1">
            <a:spLocks/>
          </p:cNvSpPr>
          <p:nvPr/>
        </p:nvSpPr>
        <p:spPr>
          <a:xfrm>
            <a:off x="6248996" y="4514257"/>
            <a:ext cx="3964608" cy="1377338"/>
          </a:xfrm>
          <a:prstGeom prst="rect">
            <a:avLst/>
          </a:prstGeom>
        </p:spPr>
        <p:txBody>
          <a:bodyPr vert="horz" wrap="square" lIns="101882" tIns="50941" rIns="101882" bIns="50941" rtlCol="0">
            <a:spAutoFit/>
          </a:bodyPr>
          <a:lstStyle/>
          <a:p>
            <a:pPr marL="382059" marR="0" lvl="0" indent="-382059" algn="l" defTabSz="1018824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de-DE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SKIN Family </a:t>
            </a:r>
          </a:p>
          <a:p>
            <a:pPr marL="382059" marR="0" lvl="0" indent="-382059" algn="l" defTabSz="1018824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de-DE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(contains all Skin arrangements)</a:t>
            </a:r>
            <a:endParaRPr kumimoji="0" lang="de-DE" sz="16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1585315" y="852722"/>
            <a:ext cx="7673975" cy="518676"/>
          </a:xfrm>
        </p:spPr>
        <p:txBody>
          <a:bodyPr/>
          <a:lstStyle/>
          <a:p>
            <a:r>
              <a:rPr lang="en-US" dirty="0" smtClean="0"/>
              <a:t>nested families (2)</a:t>
            </a:r>
            <a:endParaRPr lang="en-US" dirty="0"/>
          </a:p>
        </p:txBody>
      </p:sp>
      <p:sp>
        <p:nvSpPr>
          <p:cNvPr id="29" name="Title 4"/>
          <p:cNvSpPr txBox="1">
            <a:spLocks/>
          </p:cNvSpPr>
          <p:nvPr/>
        </p:nvSpPr>
        <p:spPr>
          <a:xfrm>
            <a:off x="1585315" y="1288454"/>
            <a:ext cx="7673975" cy="518676"/>
          </a:xfrm>
          <a:prstGeom prst="rect">
            <a:avLst/>
          </a:prstGeom>
          <a:noFill/>
          <a:ln/>
          <a:effectLst/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dirty="0" smtClean="0"/>
              <a:t>Sample: </a:t>
            </a:r>
            <a:r>
              <a:rPr lang="de-DE" dirty="0" smtClean="0"/>
              <a:t>12+12+12G Window.rfa for 42‘‘H Base Panels</a:t>
            </a:r>
          </a:p>
        </p:txBody>
      </p:sp>
      <p:sp>
        <p:nvSpPr>
          <p:cNvPr id="34" name="Title 4"/>
          <p:cNvSpPr txBox="1">
            <a:spLocks/>
          </p:cNvSpPr>
          <p:nvPr/>
        </p:nvSpPr>
        <p:spPr>
          <a:xfrm>
            <a:off x="1585315" y="2149192"/>
            <a:ext cx="7673975" cy="518676"/>
          </a:xfrm>
          <a:prstGeom prst="rect">
            <a:avLst/>
          </a:prstGeom>
          <a:noFill/>
          <a:ln/>
          <a:effectLst/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de-DE" dirty="0" smtClean="0"/>
              <a:t>Window and Panel are nested into the skin arrangement families.</a:t>
            </a:r>
          </a:p>
        </p:txBody>
      </p:sp>
      <p:pic>
        <p:nvPicPr>
          <p:cNvPr id="38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46670" y="4478024"/>
            <a:ext cx="1357322" cy="2222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04191" y="3146666"/>
            <a:ext cx="1071570" cy="1090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47066" y="4335148"/>
            <a:ext cx="1214446" cy="1240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1" name="Pfeil nach rechts 40"/>
          <p:cNvSpPr/>
          <p:nvPr/>
        </p:nvSpPr>
        <p:spPr>
          <a:xfrm rot="8631906">
            <a:off x="6650172" y="4363814"/>
            <a:ext cx="629558" cy="156983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2" name="Pfeil nach rechts 41"/>
          <p:cNvSpPr/>
          <p:nvPr/>
        </p:nvSpPr>
        <p:spPr>
          <a:xfrm rot="10307014">
            <a:off x="6637015" y="5344250"/>
            <a:ext cx="1135561" cy="143073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3" name="Pfeil nach rechts 42"/>
          <p:cNvSpPr/>
          <p:nvPr/>
        </p:nvSpPr>
        <p:spPr>
          <a:xfrm rot="9546762">
            <a:off x="6723312" y="5630004"/>
            <a:ext cx="1135561" cy="143073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4"/>
          <p:cNvSpPr>
            <a:spLocks noGrp="1"/>
          </p:cNvSpPr>
          <p:nvPr>
            <p:ph type="title"/>
          </p:nvPr>
        </p:nvSpPr>
        <p:spPr>
          <a:xfrm>
            <a:off x="1585315" y="981512"/>
            <a:ext cx="7673975" cy="518676"/>
          </a:xfrm>
        </p:spPr>
        <p:txBody>
          <a:bodyPr/>
          <a:lstStyle/>
          <a:p>
            <a:r>
              <a:rPr lang="en-US" dirty="0" smtClean="0"/>
              <a:t>element properties</a:t>
            </a:r>
            <a:endParaRPr lang="en-US" dirty="0"/>
          </a:p>
        </p:txBody>
      </p:sp>
      <p:pic>
        <p:nvPicPr>
          <p:cNvPr id="11" name="Picture 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33611" y="2006695"/>
            <a:ext cx="1627306" cy="3354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9017" y="1554773"/>
            <a:ext cx="6619875" cy="590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4"/>
          <p:cNvSpPr>
            <a:spLocks noGrp="1"/>
          </p:cNvSpPr>
          <p:nvPr>
            <p:ph type="title"/>
          </p:nvPr>
        </p:nvSpPr>
        <p:spPr>
          <a:xfrm>
            <a:off x="1585315" y="981512"/>
            <a:ext cx="7673975" cy="518676"/>
          </a:xfrm>
        </p:spPr>
        <p:txBody>
          <a:bodyPr/>
          <a:lstStyle/>
          <a:p>
            <a:r>
              <a:rPr lang="en-US" dirty="0" smtClean="0"/>
              <a:t>element properties</a:t>
            </a:r>
            <a:endParaRPr lang="en-US" dirty="0"/>
          </a:p>
        </p:txBody>
      </p:sp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5478" y="1802221"/>
            <a:ext cx="38481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06322" y="1802221"/>
            <a:ext cx="3838575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" name="Text Placeholder 10"/>
          <p:cNvSpPr>
            <a:spLocks noGrp="1"/>
          </p:cNvSpPr>
          <p:nvPr>
            <p:ph type="body" sz="quarter" idx="4294967295"/>
          </p:nvPr>
        </p:nvSpPr>
        <p:spPr>
          <a:xfrm>
            <a:off x="5254521" y="4493276"/>
            <a:ext cx="4906913" cy="357552"/>
          </a:xfrm>
          <a:prstGeom prst="rect">
            <a:avLst/>
          </a:prstGeom>
        </p:spPr>
        <p:txBody>
          <a:bodyPr/>
          <a:lstStyle/>
          <a:p>
            <a:r>
              <a:rPr lang="en-US" sz="2000" dirty="0" smtClean="0">
                <a:solidFill>
                  <a:schemeClr val="accent1"/>
                </a:solidFill>
              </a:rPr>
              <a:t>selection of skin arrangements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type="body" sz="quarter" idx="4294967295"/>
          </p:nvPr>
        </p:nvSpPr>
        <p:spPr>
          <a:xfrm>
            <a:off x="796284" y="4493276"/>
            <a:ext cx="4906913" cy="438290"/>
          </a:xfrm>
          <a:prstGeom prst="rect">
            <a:avLst/>
          </a:prstGeom>
        </p:spPr>
        <p:txBody>
          <a:bodyPr/>
          <a:lstStyle/>
          <a:p>
            <a:r>
              <a:rPr lang="en-US" sz="2000" dirty="0" smtClean="0">
                <a:solidFill>
                  <a:schemeClr val="accent1"/>
                </a:solidFill>
              </a:rPr>
              <a:t>selection of start &amp; end junctions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implemented skin arrangements</a:t>
            </a:r>
            <a:endParaRPr lang="en-US" dirty="0"/>
          </a:p>
        </p:txBody>
      </p:sp>
      <p:sp>
        <p:nvSpPr>
          <p:cNvPr id="37" name="Textfeld 13"/>
          <p:cNvSpPr txBox="1"/>
          <p:nvPr/>
        </p:nvSpPr>
        <p:spPr>
          <a:xfrm>
            <a:off x="1027700" y="1538860"/>
            <a:ext cx="13276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b="1" dirty="0" smtClean="0"/>
              <a:t>30‘‘ H Panel</a:t>
            </a:r>
            <a:endParaRPr lang="de-DE" sz="1600" b="1" dirty="0"/>
          </a:p>
        </p:txBody>
      </p:sp>
      <p:sp>
        <p:nvSpPr>
          <p:cNvPr id="26" name="Textfeld 13"/>
          <p:cNvSpPr txBox="1"/>
          <p:nvPr/>
        </p:nvSpPr>
        <p:spPr>
          <a:xfrm>
            <a:off x="1121484" y="2746337"/>
            <a:ext cx="13295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b="1" dirty="0" smtClean="0"/>
              <a:t>42‘‘ H Panel</a:t>
            </a:r>
            <a:endParaRPr lang="de-DE" sz="1600" b="1" dirty="0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 cstate="print"/>
          <a:srcRect t="33410" b="14977"/>
          <a:stretch>
            <a:fillRect/>
          </a:stretch>
        </p:blipFill>
        <p:spPr bwMode="auto">
          <a:xfrm>
            <a:off x="930727" y="1894115"/>
            <a:ext cx="3886200" cy="609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7417" y="3068408"/>
            <a:ext cx="7058025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4" cstate="print"/>
          <a:srcRect t="41964"/>
          <a:stretch>
            <a:fillRect/>
          </a:stretch>
        </p:blipFill>
        <p:spPr bwMode="auto">
          <a:xfrm>
            <a:off x="833438" y="4321629"/>
            <a:ext cx="7324725" cy="707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64092" y="5087031"/>
            <a:ext cx="2657475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1879828"/>
            <a:ext cx="1266825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7" cstate="print"/>
          <a:srcRect r="15399"/>
          <a:stretch>
            <a:fillRect/>
          </a:stretch>
        </p:blipFill>
        <p:spPr bwMode="auto">
          <a:xfrm>
            <a:off x="32658" y="3282044"/>
            <a:ext cx="1240971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implemented skin arrangements</a:t>
            </a:r>
            <a:endParaRPr lang="en-US" dirty="0"/>
          </a:p>
        </p:txBody>
      </p:sp>
      <p:sp>
        <p:nvSpPr>
          <p:cNvPr id="37" name="Textfeld 13"/>
          <p:cNvSpPr txBox="1"/>
          <p:nvPr/>
        </p:nvSpPr>
        <p:spPr>
          <a:xfrm>
            <a:off x="1027700" y="1538860"/>
            <a:ext cx="13295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b="1" dirty="0" smtClean="0"/>
              <a:t>48‘‘ H Panel</a:t>
            </a:r>
            <a:endParaRPr lang="de-DE" sz="1600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71575" y="1876426"/>
            <a:ext cx="69532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6467" y="2751365"/>
            <a:ext cx="6867525" cy="118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1884" y="3802517"/>
            <a:ext cx="7038975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55221" y="4777468"/>
            <a:ext cx="3009900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6" cstate="print"/>
          <a:srcRect r="9177"/>
          <a:stretch>
            <a:fillRect/>
          </a:stretch>
        </p:blipFill>
        <p:spPr bwMode="auto">
          <a:xfrm>
            <a:off x="0" y="1991405"/>
            <a:ext cx="1306286" cy="479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itle and Body copy">
  <a:themeElements>
    <a:clrScheme name="Steelcase templates">
      <a:dk1>
        <a:srgbClr val="6C6F70"/>
      </a:dk1>
      <a:lt1>
        <a:srgbClr val="FFFFFF"/>
      </a:lt1>
      <a:dk2>
        <a:srgbClr val="6C6F70"/>
      </a:dk2>
      <a:lt2>
        <a:srgbClr val="0081AB"/>
      </a:lt2>
      <a:accent1>
        <a:srgbClr val="719500"/>
      </a:accent1>
      <a:accent2>
        <a:srgbClr val="F68328"/>
      </a:accent2>
      <a:accent3>
        <a:srgbClr val="A91A14"/>
      </a:accent3>
      <a:accent4>
        <a:srgbClr val="727272"/>
      </a:accent4>
      <a:accent5>
        <a:srgbClr val="BFBFBF"/>
      </a:accent5>
      <a:accent6>
        <a:srgbClr val="292929"/>
      </a:accent6>
      <a:hlink>
        <a:srgbClr val="993366"/>
      </a:hlink>
      <a:folHlink>
        <a:srgbClr val="FFCC0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B825C3EA865B418EB7A08B7DBB720D" ma:contentTypeVersion="0" ma:contentTypeDescription="Create a new document." ma:contentTypeScope="" ma:versionID="0c992a625e5a27afe72763051917e2c5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B718CE7-AF9F-450E-8E0F-E034187DFC6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F9CC4CDC-DEF8-4E35-A818-5D50440A674A}">
  <ds:schemaRefs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B5E5B2C2-E953-4B70-A995-72D46FEDBE3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475</Words>
  <Application>Microsoft Office PowerPoint</Application>
  <PresentationFormat>Custom</PresentationFormat>
  <Paragraphs>100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Title and Body copy</vt:lpstr>
      <vt:lpstr>PowerPoint Presentation</vt:lpstr>
      <vt:lpstr>basics</vt:lpstr>
      <vt:lpstr>dimensions</vt:lpstr>
      <vt:lpstr>nested families (1)</vt:lpstr>
      <vt:lpstr>nested families (2)</vt:lpstr>
      <vt:lpstr>element properties</vt:lpstr>
      <vt:lpstr>element properties</vt:lpstr>
      <vt:lpstr>implemented skin arrangements</vt:lpstr>
      <vt:lpstr>implemented skin arrangements</vt:lpstr>
      <vt:lpstr>implemented skin arrangements</vt:lpstr>
      <vt:lpstr>implemented skin arrangements</vt:lpstr>
      <vt:lpstr>implemented skin arrangements</vt:lpstr>
      <vt:lpstr>implemented skin arrangements</vt:lpstr>
      <vt:lpstr>implemented skin arrangements</vt:lpstr>
      <vt:lpstr>implemented skin arrangements</vt:lpstr>
      <vt:lpstr>element properties</vt:lpstr>
      <vt:lpstr>element properties</vt:lpstr>
      <vt:lpstr>window spanning two panels</vt:lpstr>
      <vt:lpstr>top screens</vt:lpstr>
      <vt:lpstr>change-of-height trim</vt:lpstr>
      <vt:lpstr>technology openings</vt:lpstr>
      <vt:lpstr>plan views</vt:lpstr>
    </vt:vector>
  </TitlesOfParts>
  <Company>Steelcase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Bev Rosser</dc:creator>
  <cp:lastModifiedBy>Windows User</cp:lastModifiedBy>
  <cp:revision>260</cp:revision>
  <dcterms:created xsi:type="dcterms:W3CDTF">2009-07-07T17:47:49Z</dcterms:created>
  <dcterms:modified xsi:type="dcterms:W3CDTF">2012-04-11T07:30:40Z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0x0101006FB825C3EA865B418EB7A08B7DBB720D</vt:lpwstr>
  </property>
</Properties>
</file>